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96" r:id="rId3"/>
    <p:sldId id="297" r:id="rId4"/>
    <p:sldId id="259" r:id="rId5"/>
    <p:sldId id="264" r:id="rId6"/>
    <p:sldId id="265" r:id="rId7"/>
    <p:sldId id="266" r:id="rId8"/>
    <p:sldId id="268" r:id="rId9"/>
    <p:sldId id="267" r:id="rId10"/>
    <p:sldId id="298" r:id="rId11"/>
    <p:sldId id="260" r:id="rId12"/>
    <p:sldId id="261" r:id="rId13"/>
    <p:sldId id="282" r:id="rId14"/>
    <p:sldId id="262" r:id="rId15"/>
    <p:sldId id="263" r:id="rId16"/>
    <p:sldId id="275" r:id="rId17"/>
    <p:sldId id="276" r:id="rId18"/>
    <p:sldId id="277" r:id="rId19"/>
    <p:sldId id="278" r:id="rId20"/>
    <p:sldId id="279" r:id="rId21"/>
    <p:sldId id="281" r:id="rId22"/>
    <p:sldId id="295" r:id="rId23"/>
    <p:sldId id="283" r:id="rId24"/>
    <p:sldId id="284" r:id="rId25"/>
    <p:sldId id="290" r:id="rId26"/>
    <p:sldId id="289" r:id="rId27"/>
    <p:sldId id="285" r:id="rId28"/>
    <p:sldId id="301" r:id="rId29"/>
    <p:sldId id="302" r:id="rId30"/>
    <p:sldId id="303" r:id="rId31"/>
    <p:sldId id="304" r:id="rId32"/>
    <p:sldId id="270" r:id="rId33"/>
    <p:sldId id="294" r:id="rId34"/>
    <p:sldId id="305"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aseline="0"/>
              <a:t>Élèves qui se sentent souvent ou toujours en sécurité</a:t>
            </a:r>
            <a:endParaRPr lang="en-US" sz="1200"/>
          </a:p>
        </c:rich>
      </c:tx>
      <c:layout>
        <c:manualLayout>
          <c:xMode val="edge"/>
          <c:yMode val="edge"/>
          <c:x val="0.12625978090766823"/>
          <c:y val="4.4692737430167599E-2"/>
        </c:manualLayout>
      </c:layout>
      <c:overlay val="0"/>
    </c:title>
    <c:autoTitleDeleted val="0"/>
    <c:plotArea>
      <c:layout/>
      <c:pieChart>
        <c:varyColors val="1"/>
        <c:ser>
          <c:idx val="0"/>
          <c:order val="0"/>
          <c:tx>
            <c:strRef>
              <c:f>Feuil1!$B$1</c:f>
              <c:strCache>
                <c:ptCount val="1"/>
                <c:pt idx="0">
                  <c:v>Ventes</c:v>
                </c:pt>
              </c:strCache>
            </c:strRef>
          </c:tx>
          <c:cat>
            <c:strRef>
              <c:f>Feuil1!$A$2:$A$3</c:f>
              <c:strCache>
                <c:ptCount val="2"/>
                <c:pt idx="0">
                  <c:v>oui</c:v>
                </c:pt>
                <c:pt idx="1">
                  <c:v>non</c:v>
                </c:pt>
              </c:strCache>
            </c:strRef>
          </c:cat>
          <c:val>
            <c:numRef>
              <c:f>Feuil1!$B$2:$B$3</c:f>
              <c:numCache>
                <c:formatCode>0%</c:formatCode>
                <c:ptCount val="2"/>
                <c:pt idx="0">
                  <c:v>0.79</c:v>
                </c:pt>
                <c:pt idx="1">
                  <c:v>0.21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Série 1</c:v>
                </c:pt>
              </c:strCache>
            </c:strRef>
          </c:tx>
          <c:invertIfNegative val="0"/>
          <c:cat>
            <c:strRef>
              <c:f>Feuil1!$A$2:$A$6</c:f>
              <c:strCache>
                <c:ptCount val="5"/>
                <c:pt idx="0">
                  <c:v>physique</c:v>
                </c:pt>
                <c:pt idx="1">
                  <c:v>verbale</c:v>
                </c:pt>
                <c:pt idx="2">
                  <c:v>sociale</c:v>
                </c:pt>
                <c:pt idx="3">
                  <c:v>électronique</c:v>
                </c:pt>
                <c:pt idx="4">
                  <c:v>sexuelle</c:v>
                </c:pt>
              </c:strCache>
            </c:strRef>
          </c:cat>
          <c:val>
            <c:numRef>
              <c:f>Feuil1!$B$2:$B$6</c:f>
              <c:numCache>
                <c:formatCode>General</c:formatCode>
                <c:ptCount val="5"/>
                <c:pt idx="0">
                  <c:v>2.6</c:v>
                </c:pt>
                <c:pt idx="1">
                  <c:v>11</c:v>
                </c:pt>
                <c:pt idx="2">
                  <c:v>3.8</c:v>
                </c:pt>
                <c:pt idx="3">
                  <c:v>1.3</c:v>
                </c:pt>
                <c:pt idx="4">
                  <c:v>2.6</c:v>
                </c:pt>
              </c:numCache>
            </c:numRef>
          </c:val>
        </c:ser>
        <c:ser>
          <c:idx val="1"/>
          <c:order val="1"/>
          <c:tx>
            <c:strRef>
              <c:f>Feuil1!$C$1</c:f>
              <c:strCache>
                <c:ptCount val="1"/>
                <c:pt idx="0">
                  <c:v>Colonne1</c:v>
                </c:pt>
              </c:strCache>
            </c:strRef>
          </c:tx>
          <c:invertIfNegative val="0"/>
          <c:cat>
            <c:strRef>
              <c:f>Feuil1!$A$2:$A$6</c:f>
              <c:strCache>
                <c:ptCount val="5"/>
                <c:pt idx="0">
                  <c:v>physique</c:v>
                </c:pt>
                <c:pt idx="1">
                  <c:v>verbale</c:v>
                </c:pt>
                <c:pt idx="2">
                  <c:v>sociale</c:v>
                </c:pt>
                <c:pt idx="3">
                  <c:v>électronique</c:v>
                </c:pt>
                <c:pt idx="4">
                  <c:v>sexuelle</c:v>
                </c:pt>
              </c:strCache>
            </c:strRef>
          </c:cat>
          <c:val>
            <c:numRef>
              <c:f>Feuil1!$C$2:$C$6</c:f>
              <c:numCache>
                <c:formatCode>General</c:formatCode>
                <c:ptCount val="5"/>
              </c:numCache>
            </c:numRef>
          </c:val>
        </c:ser>
        <c:ser>
          <c:idx val="2"/>
          <c:order val="2"/>
          <c:tx>
            <c:strRef>
              <c:f>Feuil1!$D$1</c:f>
              <c:strCache>
                <c:ptCount val="1"/>
                <c:pt idx="0">
                  <c:v>Série 3</c:v>
                </c:pt>
              </c:strCache>
            </c:strRef>
          </c:tx>
          <c:invertIfNegative val="0"/>
          <c:cat>
            <c:strRef>
              <c:f>Feuil1!$A$2:$A$6</c:f>
              <c:strCache>
                <c:ptCount val="5"/>
                <c:pt idx="0">
                  <c:v>physique</c:v>
                </c:pt>
                <c:pt idx="1">
                  <c:v>verbale</c:v>
                </c:pt>
                <c:pt idx="2">
                  <c:v>sociale</c:v>
                </c:pt>
                <c:pt idx="3">
                  <c:v>électronique</c:v>
                </c:pt>
                <c:pt idx="4">
                  <c:v>sexuelle</c:v>
                </c:pt>
              </c:strCache>
            </c:strRef>
          </c:cat>
          <c:val>
            <c:numRef>
              <c:f>Feuil1!$D$2:$D$6</c:f>
              <c:numCache>
                <c:formatCode>General</c:formatCode>
                <c:ptCount val="5"/>
              </c:numCache>
            </c:numRef>
          </c:val>
        </c:ser>
        <c:dLbls>
          <c:showLegendKey val="0"/>
          <c:showVal val="0"/>
          <c:showCatName val="0"/>
          <c:showSerName val="0"/>
          <c:showPercent val="0"/>
          <c:showBubbleSize val="0"/>
        </c:dLbls>
        <c:gapWidth val="150"/>
        <c:overlap val="100"/>
        <c:axId val="168797696"/>
        <c:axId val="168799616"/>
      </c:barChart>
      <c:catAx>
        <c:axId val="168797696"/>
        <c:scaling>
          <c:orientation val="minMax"/>
        </c:scaling>
        <c:delete val="0"/>
        <c:axPos val="b"/>
        <c:majorTickMark val="out"/>
        <c:minorTickMark val="none"/>
        <c:tickLblPos val="nextTo"/>
        <c:crossAx val="168799616"/>
        <c:crosses val="autoZero"/>
        <c:auto val="1"/>
        <c:lblAlgn val="ctr"/>
        <c:lblOffset val="100"/>
        <c:noMultiLvlLbl val="0"/>
      </c:catAx>
      <c:valAx>
        <c:axId val="168799616"/>
        <c:scaling>
          <c:orientation val="minMax"/>
        </c:scaling>
        <c:delete val="0"/>
        <c:axPos val="l"/>
        <c:majorGridlines/>
        <c:numFmt formatCode="General" sourceLinked="1"/>
        <c:majorTickMark val="out"/>
        <c:minorTickMark val="none"/>
        <c:tickLblPos val="nextTo"/>
        <c:crossAx val="1687976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Série 1</c:v>
                </c:pt>
              </c:strCache>
            </c:strRef>
          </c:tx>
          <c:invertIfNegative val="0"/>
          <c:cat>
            <c:strRef>
              <c:f>Feuil1!$A$2:$A$14</c:f>
              <c:strCache>
                <c:ptCount val="13"/>
                <c:pt idx="0">
                  <c:v>cour de récré</c:v>
                </c:pt>
                <c:pt idx="1">
                  <c:v>entrée/sortie</c:v>
                </c:pt>
                <c:pt idx="2">
                  <c:v>couloir</c:v>
                </c:pt>
                <c:pt idx="3">
                  <c:v>vestiaire du gym</c:v>
                </c:pt>
                <c:pt idx="4">
                  <c:v>gymnase</c:v>
                </c:pt>
                <c:pt idx="5">
                  <c:v>toilette</c:v>
                </c:pt>
                <c:pt idx="6">
                  <c:v>casier</c:v>
                </c:pt>
                <c:pt idx="7">
                  <c:v>autobus</c:v>
                </c:pt>
                <c:pt idx="8">
                  <c:v>service de garde</c:v>
                </c:pt>
                <c:pt idx="9">
                  <c:v>bibliothèque</c:v>
                </c:pt>
                <c:pt idx="10">
                  <c:v>salle de classe</c:v>
                </c:pt>
                <c:pt idx="11">
                  <c:v>local diner</c:v>
                </c:pt>
                <c:pt idx="12">
                  <c:v>chemin de l'école</c:v>
                </c:pt>
              </c:strCache>
            </c:strRef>
          </c:cat>
          <c:val>
            <c:numRef>
              <c:f>Feuil1!$B$2:$B$14</c:f>
              <c:numCache>
                <c:formatCode>General</c:formatCode>
                <c:ptCount val="13"/>
                <c:pt idx="0">
                  <c:v>74</c:v>
                </c:pt>
                <c:pt idx="1">
                  <c:v>21</c:v>
                </c:pt>
                <c:pt idx="2">
                  <c:v>17</c:v>
                </c:pt>
                <c:pt idx="3">
                  <c:v>11</c:v>
                </c:pt>
                <c:pt idx="4">
                  <c:v>8</c:v>
                </c:pt>
                <c:pt idx="5">
                  <c:v>8</c:v>
                </c:pt>
                <c:pt idx="6">
                  <c:v>8</c:v>
                </c:pt>
                <c:pt idx="7">
                  <c:v>9</c:v>
                </c:pt>
                <c:pt idx="8">
                  <c:v>0</c:v>
                </c:pt>
                <c:pt idx="9">
                  <c:v>4</c:v>
                </c:pt>
                <c:pt idx="10">
                  <c:v>9</c:v>
                </c:pt>
                <c:pt idx="11">
                  <c:v>8</c:v>
                </c:pt>
                <c:pt idx="12">
                  <c:v>15</c:v>
                </c:pt>
              </c:numCache>
            </c:numRef>
          </c:val>
        </c:ser>
        <c:ser>
          <c:idx val="1"/>
          <c:order val="1"/>
          <c:tx>
            <c:strRef>
              <c:f>Feuil1!$C$1</c:f>
              <c:strCache>
                <c:ptCount val="1"/>
                <c:pt idx="0">
                  <c:v>Colonne1</c:v>
                </c:pt>
              </c:strCache>
            </c:strRef>
          </c:tx>
          <c:invertIfNegative val="0"/>
          <c:cat>
            <c:strRef>
              <c:f>Feuil1!$A$2:$A$14</c:f>
              <c:strCache>
                <c:ptCount val="13"/>
                <c:pt idx="0">
                  <c:v>cour de récré</c:v>
                </c:pt>
                <c:pt idx="1">
                  <c:v>entrée/sortie</c:v>
                </c:pt>
                <c:pt idx="2">
                  <c:v>couloir</c:v>
                </c:pt>
                <c:pt idx="3">
                  <c:v>vestiaire du gym</c:v>
                </c:pt>
                <c:pt idx="4">
                  <c:v>gymnase</c:v>
                </c:pt>
                <c:pt idx="5">
                  <c:v>toilette</c:v>
                </c:pt>
                <c:pt idx="6">
                  <c:v>casier</c:v>
                </c:pt>
                <c:pt idx="7">
                  <c:v>autobus</c:v>
                </c:pt>
                <c:pt idx="8">
                  <c:v>service de garde</c:v>
                </c:pt>
                <c:pt idx="9">
                  <c:v>bibliothèque</c:v>
                </c:pt>
                <c:pt idx="10">
                  <c:v>salle de classe</c:v>
                </c:pt>
                <c:pt idx="11">
                  <c:v>local diner</c:v>
                </c:pt>
                <c:pt idx="12">
                  <c:v>chemin de l'école</c:v>
                </c:pt>
              </c:strCache>
            </c:strRef>
          </c:cat>
          <c:val>
            <c:numRef>
              <c:f>Feuil1!$C$2:$C$14</c:f>
              <c:numCache>
                <c:formatCode>General</c:formatCode>
                <c:ptCount val="13"/>
              </c:numCache>
            </c:numRef>
          </c:val>
        </c:ser>
        <c:ser>
          <c:idx val="2"/>
          <c:order val="2"/>
          <c:tx>
            <c:strRef>
              <c:f>Feuil1!$D$1</c:f>
              <c:strCache>
                <c:ptCount val="1"/>
                <c:pt idx="0">
                  <c:v>Colonne2</c:v>
                </c:pt>
              </c:strCache>
            </c:strRef>
          </c:tx>
          <c:invertIfNegative val="0"/>
          <c:cat>
            <c:strRef>
              <c:f>Feuil1!$A$2:$A$14</c:f>
              <c:strCache>
                <c:ptCount val="13"/>
                <c:pt idx="0">
                  <c:v>cour de récré</c:v>
                </c:pt>
                <c:pt idx="1">
                  <c:v>entrée/sortie</c:v>
                </c:pt>
                <c:pt idx="2">
                  <c:v>couloir</c:v>
                </c:pt>
                <c:pt idx="3">
                  <c:v>vestiaire du gym</c:v>
                </c:pt>
                <c:pt idx="4">
                  <c:v>gymnase</c:v>
                </c:pt>
                <c:pt idx="5">
                  <c:v>toilette</c:v>
                </c:pt>
                <c:pt idx="6">
                  <c:v>casier</c:v>
                </c:pt>
                <c:pt idx="7">
                  <c:v>autobus</c:v>
                </c:pt>
                <c:pt idx="8">
                  <c:v>service de garde</c:v>
                </c:pt>
                <c:pt idx="9">
                  <c:v>bibliothèque</c:v>
                </c:pt>
                <c:pt idx="10">
                  <c:v>salle de classe</c:v>
                </c:pt>
                <c:pt idx="11">
                  <c:v>local diner</c:v>
                </c:pt>
                <c:pt idx="12">
                  <c:v>chemin de l'école</c:v>
                </c:pt>
              </c:strCache>
            </c:strRef>
          </c:cat>
          <c:val>
            <c:numRef>
              <c:f>Feuil1!$D$2:$D$14</c:f>
              <c:numCache>
                <c:formatCode>General</c:formatCode>
                <c:ptCount val="13"/>
              </c:numCache>
            </c:numRef>
          </c:val>
        </c:ser>
        <c:dLbls>
          <c:showLegendKey val="0"/>
          <c:showVal val="0"/>
          <c:showCatName val="0"/>
          <c:showSerName val="0"/>
          <c:showPercent val="0"/>
          <c:showBubbleSize val="0"/>
        </c:dLbls>
        <c:gapWidth val="150"/>
        <c:overlap val="100"/>
        <c:axId val="11281152"/>
        <c:axId val="134866048"/>
      </c:barChart>
      <c:catAx>
        <c:axId val="11281152"/>
        <c:scaling>
          <c:orientation val="minMax"/>
        </c:scaling>
        <c:delete val="0"/>
        <c:axPos val="b"/>
        <c:majorTickMark val="out"/>
        <c:minorTickMark val="none"/>
        <c:tickLblPos val="nextTo"/>
        <c:crossAx val="134866048"/>
        <c:crosses val="autoZero"/>
        <c:auto val="1"/>
        <c:lblAlgn val="ctr"/>
        <c:lblOffset val="100"/>
        <c:noMultiLvlLbl val="0"/>
      </c:catAx>
      <c:valAx>
        <c:axId val="134866048"/>
        <c:scaling>
          <c:orientation val="minMax"/>
        </c:scaling>
        <c:delete val="0"/>
        <c:axPos val="l"/>
        <c:majorGridlines/>
        <c:numFmt formatCode="General" sourceLinked="1"/>
        <c:majorTickMark val="out"/>
        <c:minorTickMark val="none"/>
        <c:tickLblPos val="nextTo"/>
        <c:crossAx val="1128115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91CC0-4B03-41FC-B131-06782D10078B}" type="datetimeFigureOut">
              <a:rPr lang="fr-CA" smtClean="0"/>
              <a:t>2013-02-10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18B21-794F-4127-B423-4B61666857DD}" type="slidenum">
              <a:rPr lang="fr-CA" smtClean="0"/>
              <a:t>‹N°›</a:t>
            </a:fld>
            <a:endParaRPr lang="fr-CA"/>
          </a:p>
        </p:txBody>
      </p:sp>
    </p:spTree>
    <p:extLst>
      <p:ext uri="{BB962C8B-B14F-4D97-AF65-F5344CB8AC3E}">
        <p14:creationId xmlns:p14="http://schemas.microsoft.com/office/powerpoint/2010/main" val="11440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66BF49-BB79-47B5-9C5F-578CC81E9692}" type="slidenum">
              <a:rPr lang="fr-CA" smtClean="0"/>
              <a:t>1</a:t>
            </a:fld>
            <a:endParaRPr lang="fr-CA"/>
          </a:p>
        </p:txBody>
      </p:sp>
    </p:spTree>
    <p:extLst>
      <p:ext uri="{BB962C8B-B14F-4D97-AF65-F5344CB8AC3E}">
        <p14:creationId xmlns:p14="http://schemas.microsoft.com/office/powerpoint/2010/main" val="73269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ce réservé de l'image des diapositives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15000"/>
              </a:lnSpc>
              <a:spcBef>
                <a:spcPct val="0"/>
              </a:spcBef>
              <a:buClr>
                <a:srgbClr val="000066"/>
              </a:buClr>
              <a:buFontTx/>
              <a:buChar char="•"/>
            </a:pPr>
            <a:r>
              <a:rPr kumimoji="1" lang="fr-CA" b="1" dirty="0">
                <a:cs typeface="Times New Roman" pitchFamily="18" charset="0"/>
              </a:rPr>
              <a:t>Bien distinguer le conflit de l’intimidation autant auprès des élèves, membres du personnel, parents, partenaires</a:t>
            </a:r>
          </a:p>
          <a:p>
            <a:pPr algn="just" eaLnBrk="1" hangingPunct="1">
              <a:lnSpc>
                <a:spcPct val="115000"/>
              </a:lnSpc>
              <a:spcBef>
                <a:spcPct val="0"/>
              </a:spcBef>
              <a:buClr>
                <a:srgbClr val="000066"/>
              </a:buClr>
              <a:buFontTx/>
              <a:buChar char="•"/>
            </a:pPr>
            <a:r>
              <a:rPr kumimoji="1" lang="fr-CA" dirty="0">
                <a:cs typeface="Times New Roman" pitchFamily="18" charset="0"/>
              </a:rPr>
              <a:t>Tout le monde peut vivre des conflits</a:t>
            </a:r>
          </a:p>
          <a:p>
            <a:pPr algn="just" eaLnBrk="1" hangingPunct="1">
              <a:lnSpc>
                <a:spcPct val="115000"/>
              </a:lnSpc>
              <a:spcBef>
                <a:spcPct val="0"/>
              </a:spcBef>
              <a:buClr>
                <a:srgbClr val="000066"/>
              </a:buClr>
              <a:buFontTx/>
              <a:buChar char="•"/>
            </a:pPr>
            <a:r>
              <a:rPr kumimoji="1" lang="fr-CA" dirty="0">
                <a:cs typeface="Times New Roman" pitchFamily="18" charset="0"/>
              </a:rPr>
              <a:t>Un conflit non résolu peut mener à des gestes de violence</a:t>
            </a:r>
          </a:p>
          <a:p>
            <a:pPr algn="just" eaLnBrk="1" hangingPunct="1">
              <a:lnSpc>
                <a:spcPct val="115000"/>
              </a:lnSpc>
              <a:spcBef>
                <a:spcPct val="0"/>
              </a:spcBef>
              <a:buClr>
                <a:srgbClr val="000066"/>
              </a:buClr>
              <a:buFontTx/>
              <a:buChar char="•"/>
            </a:pPr>
            <a:r>
              <a:rPr kumimoji="1" lang="fr-CA" dirty="0">
                <a:cs typeface="Times New Roman" pitchFamily="18" charset="0"/>
              </a:rPr>
              <a:t>Il peut y avoir 2 perdants ou 1 gagnant et un perdant mais ce ne sera pas toujours la même personne. Les conflits peuvent se régler par la médiation ou la négociation. Par contre, Il est important de bien évaluer la situation pour distinguer conflit et intimidation avant d’intervenir</a:t>
            </a:r>
          </a:p>
          <a:p>
            <a:pPr algn="just" eaLnBrk="1" hangingPunct="1">
              <a:lnSpc>
                <a:spcPct val="115000"/>
              </a:lnSpc>
              <a:spcBef>
                <a:spcPct val="0"/>
              </a:spcBef>
              <a:buClr>
                <a:srgbClr val="000066"/>
              </a:buClr>
              <a:buFontTx/>
              <a:buChar char="•"/>
            </a:pPr>
            <a:r>
              <a:rPr kumimoji="1" lang="fr-CA" dirty="0">
                <a:cs typeface="Times New Roman" pitchFamily="18" charset="0"/>
              </a:rPr>
              <a:t>Rapport égalitaire: Pas une agression dont le but est de gagner sur l’autre et d’en faire une victime</a:t>
            </a:r>
          </a:p>
          <a:p>
            <a:pPr algn="just" defTabSz="897301" fontAlgn="base">
              <a:lnSpc>
                <a:spcPct val="115000"/>
              </a:lnSpc>
              <a:spcBef>
                <a:spcPct val="0"/>
              </a:spcBef>
              <a:spcAft>
                <a:spcPct val="0"/>
              </a:spcAft>
              <a:buClr>
                <a:srgbClr val="000066"/>
              </a:buClr>
              <a:buFontTx/>
              <a:buChar char="•"/>
              <a:defRPr/>
            </a:pPr>
            <a:r>
              <a:rPr kumimoji="1" lang="fr-CA" dirty="0">
                <a:cs typeface="Times New Roman" pitchFamily="18" charset="0"/>
              </a:rPr>
              <a:t>Il faut faire attention à la médiation qui n’est pas toujours appropriée dans une situation d’intimidation, il faut bien évaluer la situation, le degré d’empathie de l’auteur de l’acte, voir comment se sent la victime devant cette option, etc.</a:t>
            </a:r>
          </a:p>
          <a:p>
            <a:pPr algn="just" eaLnBrk="1" hangingPunct="1">
              <a:lnSpc>
                <a:spcPct val="115000"/>
              </a:lnSpc>
              <a:spcBef>
                <a:spcPct val="0"/>
              </a:spcBef>
              <a:buClr>
                <a:srgbClr val="000066"/>
              </a:buClr>
              <a:buFontTx/>
              <a:buNone/>
            </a:pPr>
            <a:endParaRPr kumimoji="1" lang="fr-CA" dirty="0">
              <a:cs typeface="Times New Roman" pitchFamily="18" charset="0"/>
            </a:endParaRPr>
          </a:p>
        </p:txBody>
      </p:sp>
      <p:sp>
        <p:nvSpPr>
          <p:cNvPr id="2119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15CD8ECF-9D3D-473F-A4DD-010FE1AC1C9C}" type="slidenum">
              <a:rPr lang="fr-CA" smtClean="0">
                <a:solidFill>
                  <a:srgbClr val="000000"/>
                </a:solidFill>
              </a:rPr>
              <a:pPr eaLnBrk="1" hangingPunct="1"/>
              <a:t>21</a:t>
            </a:fld>
            <a:endParaRPr lang="fr-CA"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7" tIns="46293" rIns="92587" bIns="4629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901D25F-5F96-471E-A443-DD3E1FC21073}" type="slidenum">
              <a:rPr lang="fr-CA" sz="1200"/>
              <a:pPr algn="r" eaLnBrk="1" hangingPunct="1"/>
              <a:t>22</a:t>
            </a:fld>
            <a:endParaRPr lang="fr-CA" sz="1200"/>
          </a:p>
        </p:txBody>
      </p:sp>
      <p:sp>
        <p:nvSpPr>
          <p:cNvPr id="102403" name="Rectangle 7"/>
          <p:cNvSpPr txBox="1">
            <a:spLocks noGrp="1" noChangeArrowheads="1"/>
          </p:cNvSpPr>
          <p:nvPr/>
        </p:nvSpPr>
        <p:spPr bwMode="auto">
          <a:xfrm>
            <a:off x="3887133" y="8688049"/>
            <a:ext cx="2970868"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7" tIns="46293" rIns="92587" bIns="4629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90D77DB-D588-49E3-8483-170F04E51446}" type="slidenum">
              <a:rPr lang="fr-CA" sz="1200">
                <a:latin typeface="Times New Roman" pitchFamily="18" charset="0"/>
              </a:rPr>
              <a:pPr algn="r" eaLnBrk="1" hangingPunct="1"/>
              <a:t>22</a:t>
            </a:fld>
            <a:endParaRPr lang="fr-CA" sz="1200">
              <a:latin typeface="Times New Roman" pitchFamily="18" charset="0"/>
            </a:endParaRPr>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xfrm>
            <a:off x="914711" y="4342464"/>
            <a:ext cx="5028579" cy="4420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r-CA" sz="1000">
                <a:latin typeface="Arial" pitchFamily="34" charset="0"/>
                <a:cs typeface="Arial" pitchFamily="34" charset="0"/>
              </a:rPr>
              <a:t>Visionner seulement une partie (1min10 à 1min.25) pour la vidéo du primaire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
        <p:nvSpPr>
          <p:cNvPr id="890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0D9FE9E5-AF90-4384-BAB0-3F8B081F9E3F}" type="slidenum">
              <a:rPr lang="fr-CA" smtClean="0"/>
              <a:pPr eaLnBrk="1" hangingPunct="1"/>
              <a:t>23</a:t>
            </a:fld>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Faire un tour de table et demander aux participants quel est le  « profil » d’un intimidateur, d’une victime et d’un témoin. Compléter les informations selon les infos du feuillet sur l’intimidation ou du site « moijagis ».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7" tIns="46293" rIns="92587" bIns="4629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446CDD0-5539-4666-9F8A-34D8553D7ED6}" type="slidenum">
              <a:rPr lang="fr-CA" sz="1200"/>
              <a:pPr algn="r" eaLnBrk="1" hangingPunct="1"/>
              <a:t>25</a:t>
            </a:fld>
            <a:endParaRPr lang="fr-CA" sz="1200"/>
          </a:p>
        </p:txBody>
      </p:sp>
      <p:sp>
        <p:nvSpPr>
          <p:cNvPr id="94211" name="Rectangle 7"/>
          <p:cNvSpPr txBox="1">
            <a:spLocks noGrp="1" noChangeArrowheads="1"/>
          </p:cNvSpPr>
          <p:nvPr/>
        </p:nvSpPr>
        <p:spPr bwMode="auto">
          <a:xfrm>
            <a:off x="3887133" y="8688049"/>
            <a:ext cx="2970868"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7" tIns="46293" rIns="92587" bIns="4629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567C8AF-580F-4FF1-A516-9F982FF364FE}" type="slidenum">
              <a:rPr lang="fr-CA" sz="1200">
                <a:latin typeface="Times New Roman" pitchFamily="18" charset="0"/>
              </a:rPr>
              <a:pPr algn="r" eaLnBrk="1" hangingPunct="1"/>
              <a:t>25</a:t>
            </a:fld>
            <a:endParaRPr lang="fr-CA" sz="1200">
              <a:latin typeface="Times New Roman" pitchFamily="18" charset="0"/>
            </a:endParaRPr>
          </a:p>
        </p:txBody>
      </p:sp>
      <p:sp>
        <p:nvSpPr>
          <p:cNvPr id="942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xfrm>
            <a:off x="914711" y="4342464"/>
            <a:ext cx="5028579" cy="4420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r-CA" sz="1000">
                <a:latin typeface="Arial" pitchFamily="34" charset="0"/>
                <a:cs typeface="Arial" pitchFamily="34" charset="0"/>
              </a:rPr>
              <a:t>Déclaration d’engagement contre l’intimidation et la violence</a:t>
            </a:r>
          </a:p>
          <a:p>
            <a:pPr algn="just" eaLnBrk="1" hangingPunct="1"/>
            <a:r>
              <a:rPr lang="fr-CA" sz="1000">
                <a:latin typeface="Arial" pitchFamily="34" charset="0"/>
                <a:cs typeface="Arial" pitchFamily="34" charset="0"/>
              </a:rPr>
              <a:t>Exemples de bonnes pratiques, projets régionaux et autres</a:t>
            </a:r>
          </a:p>
          <a:p>
            <a:pPr algn="just" eaLnBrk="1" hangingPunct="1"/>
            <a:r>
              <a:rPr lang="fr-CA" sz="1000">
                <a:latin typeface="Arial" pitchFamily="34" charset="0"/>
                <a:cs typeface="Arial" pitchFamily="34" charset="0"/>
              </a:rPr>
              <a:t>Références et ressources</a:t>
            </a:r>
          </a:p>
          <a:p>
            <a:pPr algn="just" eaLnBrk="1" hangingPunct="1"/>
            <a:r>
              <a:rPr lang="fr-CA" sz="1000">
                <a:latin typeface="Arial" pitchFamily="34" charset="0"/>
                <a:cs typeface="Arial" pitchFamily="34" charset="0"/>
              </a:rPr>
              <a:t>Section jeunes, parents et intervenants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
        <p:nvSpPr>
          <p:cNvPr id="931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560489E7-FF8B-4FBF-B4E9-C6FD0891AD4C}" type="slidenum">
              <a:rPr lang="fr-CA" smtClean="0"/>
              <a:pPr eaLnBrk="1" hangingPunct="1"/>
              <a:t>26</a:t>
            </a:fld>
            <a:endParaRPr lang="fr-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8C56067D-D1B1-442F-B9F8-156D37AE93F6}" type="slidenum">
              <a:rPr lang="fr-CA" smtClean="0">
                <a:solidFill>
                  <a:srgbClr val="000000"/>
                </a:solidFill>
                <a:latin typeface="Times New Roman" pitchFamily="18" charset="0"/>
              </a:rPr>
              <a:pPr eaLnBrk="1" hangingPunct="1"/>
              <a:t>27</a:t>
            </a:fld>
            <a:endParaRPr lang="fr-CA" smtClean="0">
              <a:solidFill>
                <a:srgbClr val="000000"/>
              </a:solidFill>
              <a:latin typeface="Times New Roman"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15000"/>
              </a:lnSpc>
              <a:spcBef>
                <a:spcPct val="0"/>
              </a:spcBef>
              <a:buClr>
                <a:srgbClr val="000066"/>
              </a:buClr>
              <a:buFont typeface="Wingdings" pitchFamily="2" charset="2"/>
              <a:buNone/>
            </a:pPr>
            <a:endParaRPr kumimoji="1" lang="fr-CA" sz="130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7133" y="8686489"/>
            <a:ext cx="2970868"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0750" eaLnBrk="0" hangingPunct="0">
              <a:defRPr>
                <a:solidFill>
                  <a:schemeClr val="tx1"/>
                </a:solidFill>
                <a:latin typeface="Arial" pitchFamily="34" charset="0"/>
              </a:defRPr>
            </a:lvl1pPr>
            <a:lvl2pPr marL="742950" indent="-285750" defTabSz="920750" eaLnBrk="0" hangingPunct="0">
              <a:defRPr>
                <a:solidFill>
                  <a:schemeClr val="tx1"/>
                </a:solidFill>
                <a:latin typeface="Arial" pitchFamily="34" charset="0"/>
              </a:defRPr>
            </a:lvl2pPr>
            <a:lvl3pPr marL="1143000" indent="-228600" defTabSz="920750" eaLnBrk="0" hangingPunct="0">
              <a:defRPr>
                <a:solidFill>
                  <a:schemeClr val="tx1"/>
                </a:solidFill>
                <a:latin typeface="Arial" pitchFamily="34" charset="0"/>
              </a:defRPr>
            </a:lvl3pPr>
            <a:lvl4pPr marL="1600200" indent="-228600" defTabSz="920750" eaLnBrk="0" hangingPunct="0">
              <a:defRPr>
                <a:solidFill>
                  <a:schemeClr val="tx1"/>
                </a:solidFill>
                <a:latin typeface="Arial" pitchFamily="34" charset="0"/>
              </a:defRPr>
            </a:lvl4pPr>
            <a:lvl5pPr marL="2057400" indent="-228600" defTabSz="920750" eaLnBrk="0" hangingPunct="0">
              <a:defRPr>
                <a:solidFill>
                  <a:schemeClr val="tx1"/>
                </a:solidFill>
                <a:latin typeface="Arial" pitchFamily="34" charset="0"/>
              </a:defRPr>
            </a:lvl5pPr>
            <a:lvl6pPr marL="2514600" indent="-228600" defTabSz="920750" eaLnBrk="0" fontAlgn="base" hangingPunct="0">
              <a:spcBef>
                <a:spcPct val="0"/>
              </a:spcBef>
              <a:spcAft>
                <a:spcPct val="0"/>
              </a:spcAft>
              <a:defRPr>
                <a:solidFill>
                  <a:schemeClr val="tx1"/>
                </a:solidFill>
                <a:latin typeface="Arial" pitchFamily="34" charset="0"/>
              </a:defRPr>
            </a:lvl6pPr>
            <a:lvl7pPr marL="2971800" indent="-228600" defTabSz="920750" eaLnBrk="0" fontAlgn="base" hangingPunct="0">
              <a:spcBef>
                <a:spcPct val="0"/>
              </a:spcBef>
              <a:spcAft>
                <a:spcPct val="0"/>
              </a:spcAft>
              <a:defRPr>
                <a:solidFill>
                  <a:schemeClr val="tx1"/>
                </a:solidFill>
                <a:latin typeface="Arial" pitchFamily="34" charset="0"/>
              </a:defRPr>
            </a:lvl7pPr>
            <a:lvl8pPr marL="3429000" indent="-228600" defTabSz="920750" eaLnBrk="0" fontAlgn="base" hangingPunct="0">
              <a:spcBef>
                <a:spcPct val="0"/>
              </a:spcBef>
              <a:spcAft>
                <a:spcPct val="0"/>
              </a:spcAft>
              <a:defRPr>
                <a:solidFill>
                  <a:schemeClr val="tx1"/>
                </a:solidFill>
                <a:latin typeface="Arial" pitchFamily="34" charset="0"/>
              </a:defRPr>
            </a:lvl8pPr>
            <a:lvl9pPr marL="3886200" indent="-228600" defTabSz="920750" eaLnBrk="0" fontAlgn="base" hangingPunct="0">
              <a:spcBef>
                <a:spcPct val="0"/>
              </a:spcBef>
              <a:spcAft>
                <a:spcPct val="0"/>
              </a:spcAft>
              <a:defRPr>
                <a:solidFill>
                  <a:schemeClr val="tx1"/>
                </a:solidFill>
                <a:latin typeface="Arial" pitchFamily="34" charset="0"/>
              </a:defRPr>
            </a:lvl9pPr>
          </a:lstStyle>
          <a:p>
            <a:pPr algn="r" eaLnBrk="1" hangingPunct="1"/>
            <a:fld id="{CDF682CB-C1E2-49FC-A93A-3CF4C910507C}" type="slidenum">
              <a:rPr lang="fr-CA" sz="1200">
                <a:latin typeface="Times New Roman" pitchFamily="18" charset="0"/>
              </a:rPr>
              <a:pPr algn="r" eaLnBrk="1" hangingPunct="1"/>
              <a:t>33</a:t>
            </a:fld>
            <a:endParaRPr lang="fr-CA" sz="1200">
              <a:latin typeface="Times New Roman"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4"/>
          <p:cNvSpPr>
            <a:spLocks noGrp="1" noChangeArrowheads="1"/>
          </p:cNvSpPr>
          <p:nvPr>
            <p:ph type="body" idx="1"/>
          </p:nvPr>
        </p:nvSpPr>
        <p:spPr bwMode="auto">
          <a:xfrm>
            <a:off x="914711"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smtClean="0"/>
              <a:t>Dans l’analyse des situations, il est essentiel que l’on porte un jugement à partir des critères de fréquence-intensité-gravité-persistance-durée.  On ne peut avoir des automatismes qui nous amèneraient quelques fois à des aberrations sur le plan des conséquences. Donner des exemples</a:t>
            </a:r>
          </a:p>
          <a:p>
            <a:pPr eaLnBrk="1" hangingPunct="1"/>
            <a:r>
              <a:rPr lang="fr-CA" smtClean="0"/>
              <a:t>Parler des 4 critères qui se retrouvent dans l’aide-mémoire de la direction: gravité-fréquence-durée-étendue-dangerosité-légalité.  Les 4 ne doivent pas obligatoirement être présents: vol=illégal/exclusion=légal mais constitue de l’agression indirecte.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66BF49-BB79-47B5-9C5F-578CC81E9692}" type="slidenum">
              <a:rPr lang="fr-CA" smtClean="0"/>
              <a:t>5</a:t>
            </a:fld>
            <a:endParaRPr lang="fr-CA"/>
          </a:p>
        </p:txBody>
      </p:sp>
    </p:spTree>
    <p:extLst>
      <p:ext uri="{BB962C8B-B14F-4D97-AF65-F5344CB8AC3E}">
        <p14:creationId xmlns:p14="http://schemas.microsoft.com/office/powerpoint/2010/main" val="56898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fr-CA" sz="1100" b="1" dirty="0">
                <a:latin typeface="Arial" pitchFamily="34" charset="0"/>
                <a:cs typeface="Arial" pitchFamily="34" charset="0"/>
              </a:rPr>
              <a:t>Animation :</a:t>
            </a:r>
          </a:p>
          <a:p>
            <a:pPr>
              <a:defRPr/>
            </a:pPr>
            <a:endParaRPr lang="fr-CA" sz="1100" b="1" dirty="0">
              <a:latin typeface="Arial" pitchFamily="34" charset="0"/>
              <a:cs typeface="Arial" pitchFamily="34" charset="0"/>
            </a:endParaRPr>
          </a:p>
          <a:p>
            <a:pPr marL="168244" indent="-168244" defTabSz="897301" eaLnBrk="0" fontAlgn="base" hangingPunct="0">
              <a:spcBef>
                <a:spcPct val="30000"/>
              </a:spcBef>
              <a:spcAft>
                <a:spcPct val="0"/>
              </a:spcAft>
              <a:buFont typeface="Arial" pitchFamily="34" charset="0"/>
              <a:buChar char="•"/>
              <a:defRPr/>
            </a:pPr>
            <a:r>
              <a:rPr lang="fr-CA" sz="1100" dirty="0"/>
              <a:t>Tout ce qu’on ne voit pas ou qu’on ne sait pas… </a:t>
            </a:r>
            <a:r>
              <a:rPr lang="fr-CA" sz="1100" dirty="0">
                <a:latin typeface="Arial" pitchFamily="34" charset="0"/>
                <a:cs typeface="Arial" pitchFamily="34" charset="0"/>
              </a:rPr>
              <a:t>Cette diapositive illustre un fondement de l’intervention : parce que l’intimidation est une violence invisible, cachée, l’école doit créer un climat ou l’on brise le silence.</a:t>
            </a:r>
          </a:p>
          <a:p>
            <a:pPr marL="168244" indent="-168244" defTabSz="897301" eaLnBrk="0" fontAlgn="base" hangingPunct="0">
              <a:spcBef>
                <a:spcPct val="30000"/>
              </a:spcBef>
              <a:spcAft>
                <a:spcPct val="0"/>
              </a:spcAft>
              <a:buFont typeface="Arial" pitchFamily="34" charset="0"/>
              <a:buChar char="•"/>
              <a:defRPr/>
            </a:pPr>
            <a:r>
              <a:rPr lang="fr-CA" sz="1100" dirty="0"/>
              <a:t>Ça peut durer depuis longtemps, il peut y avoir beaucoup de personnes impliquées, déterminer les lieux où ça se passe, etc. C’est parfois complexe.</a:t>
            </a:r>
          </a:p>
          <a:p>
            <a:pPr marL="168244" indent="-168244">
              <a:buFont typeface="Arial" pitchFamily="34" charset="0"/>
              <a:buChar char="•"/>
              <a:defRPr/>
            </a:pPr>
            <a:endParaRPr lang="fr-CA" sz="1100" dirty="0">
              <a:latin typeface="Arial" pitchFamily="34" charset="0"/>
              <a:cs typeface="Arial" pitchFamily="34" charset="0"/>
            </a:endParaRPr>
          </a:p>
          <a:p>
            <a:pPr>
              <a:buFont typeface="Arial" pitchFamily="34" charset="0"/>
              <a:buNone/>
              <a:defRPr/>
            </a:pPr>
            <a:endParaRPr lang="fr-CA" sz="1100" dirty="0">
              <a:latin typeface="Arial" pitchFamily="34" charset="0"/>
              <a:cs typeface="Arial" pitchFamily="34" charset="0"/>
            </a:endParaRPr>
          </a:p>
        </p:txBody>
      </p:sp>
      <p:sp>
        <p:nvSpPr>
          <p:cNvPr id="2191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FD012C80-6498-499A-80FC-22C569F8B251}" type="slidenum">
              <a:rPr lang="fr-CA" smtClean="0"/>
              <a:pPr eaLnBrk="1" hangingPunct="1"/>
              <a:t>13</a:t>
            </a:fld>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66BF49-BB79-47B5-9C5F-578CC81E9692}" type="slidenum">
              <a:rPr lang="fr-CA" smtClean="0"/>
              <a:t>14</a:t>
            </a:fld>
            <a:endParaRPr lang="fr-CA"/>
          </a:p>
        </p:txBody>
      </p:sp>
    </p:spTree>
    <p:extLst>
      <p:ext uri="{BB962C8B-B14F-4D97-AF65-F5344CB8AC3E}">
        <p14:creationId xmlns:p14="http://schemas.microsoft.com/office/powerpoint/2010/main" val="5303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Elle peut être directe ou </a:t>
            </a:r>
            <a:r>
              <a:rPr lang="fr-CA" u="sng" smtClean="0"/>
              <a:t>indirecte (dont certains éléments surlignés)</a:t>
            </a:r>
          </a:p>
          <a:p>
            <a:r>
              <a:rPr lang="fr-CA" smtClean="0"/>
              <a:t>La violence verbale et sociale sont souvent associées</a:t>
            </a:r>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B2CEC3C4-98E4-4CC7-B272-40193E313681}" type="slidenum">
              <a:rPr lang="fr-CA" smtClean="0"/>
              <a:pPr eaLnBrk="1" hangingPunct="1"/>
              <a:t>16</a:t>
            </a:fld>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
        <p:nvSpPr>
          <p:cNvPr id="74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880BF780-32E4-4C60-BD50-187AABC10579}" type="slidenum">
              <a:rPr lang="fr-CA" smtClean="0"/>
              <a:pPr eaLnBrk="1" hangingPunct="1"/>
              <a:t>17</a:t>
            </a:fld>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7133" y="8686489"/>
            <a:ext cx="2970868"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0750" eaLnBrk="0" hangingPunct="0">
              <a:defRPr>
                <a:solidFill>
                  <a:schemeClr val="tx1"/>
                </a:solidFill>
                <a:latin typeface="Arial" pitchFamily="34" charset="0"/>
              </a:defRPr>
            </a:lvl1pPr>
            <a:lvl2pPr marL="742950" indent="-285750" defTabSz="920750" eaLnBrk="0" hangingPunct="0">
              <a:defRPr>
                <a:solidFill>
                  <a:schemeClr val="tx1"/>
                </a:solidFill>
                <a:latin typeface="Arial" pitchFamily="34" charset="0"/>
              </a:defRPr>
            </a:lvl2pPr>
            <a:lvl3pPr marL="1143000" indent="-228600" defTabSz="920750" eaLnBrk="0" hangingPunct="0">
              <a:defRPr>
                <a:solidFill>
                  <a:schemeClr val="tx1"/>
                </a:solidFill>
                <a:latin typeface="Arial" pitchFamily="34" charset="0"/>
              </a:defRPr>
            </a:lvl3pPr>
            <a:lvl4pPr marL="1600200" indent="-228600" defTabSz="920750" eaLnBrk="0" hangingPunct="0">
              <a:defRPr>
                <a:solidFill>
                  <a:schemeClr val="tx1"/>
                </a:solidFill>
                <a:latin typeface="Arial" pitchFamily="34" charset="0"/>
              </a:defRPr>
            </a:lvl4pPr>
            <a:lvl5pPr marL="2057400" indent="-228600" defTabSz="920750" eaLnBrk="0" hangingPunct="0">
              <a:defRPr>
                <a:solidFill>
                  <a:schemeClr val="tx1"/>
                </a:solidFill>
                <a:latin typeface="Arial" pitchFamily="34" charset="0"/>
              </a:defRPr>
            </a:lvl5pPr>
            <a:lvl6pPr marL="2514600" indent="-228600" defTabSz="920750" eaLnBrk="0" fontAlgn="base" hangingPunct="0">
              <a:spcBef>
                <a:spcPct val="0"/>
              </a:spcBef>
              <a:spcAft>
                <a:spcPct val="0"/>
              </a:spcAft>
              <a:defRPr>
                <a:solidFill>
                  <a:schemeClr val="tx1"/>
                </a:solidFill>
                <a:latin typeface="Arial" pitchFamily="34" charset="0"/>
              </a:defRPr>
            </a:lvl6pPr>
            <a:lvl7pPr marL="2971800" indent="-228600" defTabSz="920750" eaLnBrk="0" fontAlgn="base" hangingPunct="0">
              <a:spcBef>
                <a:spcPct val="0"/>
              </a:spcBef>
              <a:spcAft>
                <a:spcPct val="0"/>
              </a:spcAft>
              <a:defRPr>
                <a:solidFill>
                  <a:schemeClr val="tx1"/>
                </a:solidFill>
                <a:latin typeface="Arial" pitchFamily="34" charset="0"/>
              </a:defRPr>
            </a:lvl7pPr>
            <a:lvl8pPr marL="3429000" indent="-228600" defTabSz="920750" eaLnBrk="0" fontAlgn="base" hangingPunct="0">
              <a:spcBef>
                <a:spcPct val="0"/>
              </a:spcBef>
              <a:spcAft>
                <a:spcPct val="0"/>
              </a:spcAft>
              <a:defRPr>
                <a:solidFill>
                  <a:schemeClr val="tx1"/>
                </a:solidFill>
                <a:latin typeface="Arial" pitchFamily="34" charset="0"/>
              </a:defRPr>
            </a:lvl8pPr>
            <a:lvl9pPr marL="3886200" indent="-228600" defTabSz="920750" eaLnBrk="0" fontAlgn="base" hangingPunct="0">
              <a:spcBef>
                <a:spcPct val="0"/>
              </a:spcBef>
              <a:spcAft>
                <a:spcPct val="0"/>
              </a:spcAft>
              <a:defRPr>
                <a:solidFill>
                  <a:schemeClr val="tx1"/>
                </a:solidFill>
                <a:latin typeface="Arial" pitchFamily="34" charset="0"/>
              </a:defRPr>
            </a:lvl9pPr>
          </a:lstStyle>
          <a:p>
            <a:pPr algn="r" eaLnBrk="1" hangingPunct="1"/>
            <a:fld id="{28C4D051-2290-4367-87A1-C27D9564E8C8}" type="slidenum">
              <a:rPr lang="fr-CA" sz="1200">
                <a:latin typeface="Times New Roman" pitchFamily="18" charset="0"/>
              </a:rPr>
              <a:pPr algn="r" eaLnBrk="1" hangingPunct="1"/>
              <a:t>18</a:t>
            </a:fld>
            <a:endParaRPr lang="fr-CA" sz="1200">
              <a:latin typeface="Times New Roman" pitchFamily="18"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4711"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15000"/>
              </a:lnSpc>
              <a:spcBef>
                <a:spcPct val="0"/>
              </a:spcBef>
              <a:buClr>
                <a:srgbClr val="000066"/>
              </a:buClr>
              <a:buFontTx/>
              <a:buChar char="•"/>
            </a:pPr>
            <a:endParaRPr kumimoji="1" lang="fr-CA" smtClean="0">
              <a:solidFill>
                <a:srgbClr val="000066"/>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7133" y="8686489"/>
            <a:ext cx="2970868"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0750" eaLnBrk="0" hangingPunct="0">
              <a:defRPr>
                <a:solidFill>
                  <a:schemeClr val="tx1"/>
                </a:solidFill>
                <a:latin typeface="Arial" pitchFamily="34" charset="0"/>
              </a:defRPr>
            </a:lvl1pPr>
            <a:lvl2pPr marL="742950" indent="-285750" defTabSz="920750" eaLnBrk="0" hangingPunct="0">
              <a:defRPr>
                <a:solidFill>
                  <a:schemeClr val="tx1"/>
                </a:solidFill>
                <a:latin typeface="Arial" pitchFamily="34" charset="0"/>
              </a:defRPr>
            </a:lvl2pPr>
            <a:lvl3pPr marL="1143000" indent="-228600" defTabSz="920750" eaLnBrk="0" hangingPunct="0">
              <a:defRPr>
                <a:solidFill>
                  <a:schemeClr val="tx1"/>
                </a:solidFill>
                <a:latin typeface="Arial" pitchFamily="34" charset="0"/>
              </a:defRPr>
            </a:lvl3pPr>
            <a:lvl4pPr marL="1600200" indent="-228600" defTabSz="920750" eaLnBrk="0" hangingPunct="0">
              <a:defRPr>
                <a:solidFill>
                  <a:schemeClr val="tx1"/>
                </a:solidFill>
                <a:latin typeface="Arial" pitchFamily="34" charset="0"/>
              </a:defRPr>
            </a:lvl4pPr>
            <a:lvl5pPr marL="2057400" indent="-228600" defTabSz="920750" eaLnBrk="0" hangingPunct="0">
              <a:defRPr>
                <a:solidFill>
                  <a:schemeClr val="tx1"/>
                </a:solidFill>
                <a:latin typeface="Arial" pitchFamily="34" charset="0"/>
              </a:defRPr>
            </a:lvl5pPr>
            <a:lvl6pPr marL="2514600" indent="-228600" defTabSz="920750" eaLnBrk="0" fontAlgn="base" hangingPunct="0">
              <a:spcBef>
                <a:spcPct val="0"/>
              </a:spcBef>
              <a:spcAft>
                <a:spcPct val="0"/>
              </a:spcAft>
              <a:defRPr>
                <a:solidFill>
                  <a:schemeClr val="tx1"/>
                </a:solidFill>
                <a:latin typeface="Arial" pitchFamily="34" charset="0"/>
              </a:defRPr>
            </a:lvl6pPr>
            <a:lvl7pPr marL="2971800" indent="-228600" defTabSz="920750" eaLnBrk="0" fontAlgn="base" hangingPunct="0">
              <a:spcBef>
                <a:spcPct val="0"/>
              </a:spcBef>
              <a:spcAft>
                <a:spcPct val="0"/>
              </a:spcAft>
              <a:defRPr>
                <a:solidFill>
                  <a:schemeClr val="tx1"/>
                </a:solidFill>
                <a:latin typeface="Arial" pitchFamily="34" charset="0"/>
              </a:defRPr>
            </a:lvl7pPr>
            <a:lvl8pPr marL="3429000" indent="-228600" defTabSz="920750" eaLnBrk="0" fontAlgn="base" hangingPunct="0">
              <a:spcBef>
                <a:spcPct val="0"/>
              </a:spcBef>
              <a:spcAft>
                <a:spcPct val="0"/>
              </a:spcAft>
              <a:defRPr>
                <a:solidFill>
                  <a:schemeClr val="tx1"/>
                </a:solidFill>
                <a:latin typeface="Arial" pitchFamily="34" charset="0"/>
              </a:defRPr>
            </a:lvl8pPr>
            <a:lvl9pPr marL="3886200" indent="-228600" defTabSz="920750" eaLnBrk="0" fontAlgn="base" hangingPunct="0">
              <a:spcBef>
                <a:spcPct val="0"/>
              </a:spcBef>
              <a:spcAft>
                <a:spcPct val="0"/>
              </a:spcAft>
              <a:defRPr>
                <a:solidFill>
                  <a:schemeClr val="tx1"/>
                </a:solidFill>
                <a:latin typeface="Arial" pitchFamily="34" charset="0"/>
              </a:defRPr>
            </a:lvl9pPr>
          </a:lstStyle>
          <a:p>
            <a:pPr algn="r" eaLnBrk="1" hangingPunct="1"/>
            <a:fld id="{84BE3CC1-5A1D-4FC1-97A0-BE65D0B4BEE7}" type="slidenum">
              <a:rPr lang="fr-CA" sz="1200">
                <a:latin typeface="Times New Roman" pitchFamily="18" charset="0"/>
              </a:rPr>
              <a:pPr algn="r" eaLnBrk="1" hangingPunct="1"/>
              <a:t>19</a:t>
            </a:fld>
            <a:endParaRPr lang="fr-CA" sz="1200">
              <a:latin typeface="Times New Roman"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14711"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15000"/>
              </a:lnSpc>
              <a:spcBef>
                <a:spcPct val="0"/>
              </a:spcBef>
              <a:buClr>
                <a:srgbClr val="000066"/>
              </a:buClr>
              <a:buFont typeface="Wingdings" pitchFamily="2" charset="2"/>
              <a:buNone/>
            </a:pPr>
            <a:endParaRPr kumimoji="1" lang="fr-CA" sz="1000">
              <a:solidFill>
                <a:srgbClr val="000066"/>
              </a:solidFill>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7133" y="8686489"/>
            <a:ext cx="2970868"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0750" eaLnBrk="0" hangingPunct="0">
              <a:defRPr>
                <a:solidFill>
                  <a:schemeClr val="tx1"/>
                </a:solidFill>
                <a:latin typeface="Arial" pitchFamily="34" charset="0"/>
              </a:defRPr>
            </a:lvl1pPr>
            <a:lvl2pPr marL="742950" indent="-285750" defTabSz="920750" eaLnBrk="0" hangingPunct="0">
              <a:defRPr>
                <a:solidFill>
                  <a:schemeClr val="tx1"/>
                </a:solidFill>
                <a:latin typeface="Arial" pitchFamily="34" charset="0"/>
              </a:defRPr>
            </a:lvl2pPr>
            <a:lvl3pPr marL="1143000" indent="-228600" defTabSz="920750" eaLnBrk="0" hangingPunct="0">
              <a:defRPr>
                <a:solidFill>
                  <a:schemeClr val="tx1"/>
                </a:solidFill>
                <a:latin typeface="Arial" pitchFamily="34" charset="0"/>
              </a:defRPr>
            </a:lvl3pPr>
            <a:lvl4pPr marL="1600200" indent="-228600" defTabSz="920750" eaLnBrk="0" hangingPunct="0">
              <a:defRPr>
                <a:solidFill>
                  <a:schemeClr val="tx1"/>
                </a:solidFill>
                <a:latin typeface="Arial" pitchFamily="34" charset="0"/>
              </a:defRPr>
            </a:lvl4pPr>
            <a:lvl5pPr marL="2057400" indent="-228600" defTabSz="920750" eaLnBrk="0" hangingPunct="0">
              <a:defRPr>
                <a:solidFill>
                  <a:schemeClr val="tx1"/>
                </a:solidFill>
                <a:latin typeface="Arial" pitchFamily="34" charset="0"/>
              </a:defRPr>
            </a:lvl5pPr>
            <a:lvl6pPr marL="2514600" indent="-228600" defTabSz="920750" eaLnBrk="0" fontAlgn="base" hangingPunct="0">
              <a:spcBef>
                <a:spcPct val="0"/>
              </a:spcBef>
              <a:spcAft>
                <a:spcPct val="0"/>
              </a:spcAft>
              <a:defRPr>
                <a:solidFill>
                  <a:schemeClr val="tx1"/>
                </a:solidFill>
                <a:latin typeface="Arial" pitchFamily="34" charset="0"/>
              </a:defRPr>
            </a:lvl6pPr>
            <a:lvl7pPr marL="2971800" indent="-228600" defTabSz="920750" eaLnBrk="0" fontAlgn="base" hangingPunct="0">
              <a:spcBef>
                <a:spcPct val="0"/>
              </a:spcBef>
              <a:spcAft>
                <a:spcPct val="0"/>
              </a:spcAft>
              <a:defRPr>
                <a:solidFill>
                  <a:schemeClr val="tx1"/>
                </a:solidFill>
                <a:latin typeface="Arial" pitchFamily="34" charset="0"/>
              </a:defRPr>
            </a:lvl7pPr>
            <a:lvl8pPr marL="3429000" indent="-228600" defTabSz="920750" eaLnBrk="0" fontAlgn="base" hangingPunct="0">
              <a:spcBef>
                <a:spcPct val="0"/>
              </a:spcBef>
              <a:spcAft>
                <a:spcPct val="0"/>
              </a:spcAft>
              <a:defRPr>
                <a:solidFill>
                  <a:schemeClr val="tx1"/>
                </a:solidFill>
                <a:latin typeface="Arial" pitchFamily="34" charset="0"/>
              </a:defRPr>
            </a:lvl8pPr>
            <a:lvl9pPr marL="3886200" indent="-228600" defTabSz="920750" eaLnBrk="0" fontAlgn="base" hangingPunct="0">
              <a:spcBef>
                <a:spcPct val="0"/>
              </a:spcBef>
              <a:spcAft>
                <a:spcPct val="0"/>
              </a:spcAft>
              <a:defRPr>
                <a:solidFill>
                  <a:schemeClr val="tx1"/>
                </a:solidFill>
                <a:latin typeface="Arial" pitchFamily="34" charset="0"/>
              </a:defRPr>
            </a:lvl9pPr>
          </a:lstStyle>
          <a:p>
            <a:pPr algn="r" eaLnBrk="1" hangingPunct="1"/>
            <a:fld id="{E29ED83B-DDFB-4CA6-A11D-028B42E32C83}" type="slidenum">
              <a:rPr lang="fr-CA" sz="1200">
                <a:latin typeface="Times New Roman" pitchFamily="18" charset="0"/>
              </a:rPr>
              <a:pPr algn="r" eaLnBrk="1" hangingPunct="1"/>
              <a:t>20</a:t>
            </a:fld>
            <a:endParaRPr lang="fr-CA" sz="1200">
              <a:latin typeface="Times New Roman"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914711"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15000"/>
              </a:lnSpc>
              <a:spcBef>
                <a:spcPct val="0"/>
              </a:spcBef>
              <a:buClr>
                <a:srgbClr val="000066"/>
              </a:buClr>
            </a:pPr>
            <a:r>
              <a:rPr kumimoji="1" lang="fr-CA" sz="1000">
                <a:solidFill>
                  <a:srgbClr val="000066"/>
                </a:solidFill>
                <a:cs typeface="Times New Roman" pitchFamily="18" charset="0"/>
              </a:rPr>
              <a:t>Apprendre aux élèves à prendre conscience des signes de leur colère dans leurs corps et se trouver des moyens pour apprendre à l’exprimer sainement </a:t>
            </a:r>
          </a:p>
          <a:p>
            <a:pPr algn="just" eaLnBrk="1" hangingPunct="1">
              <a:lnSpc>
                <a:spcPct val="115000"/>
              </a:lnSpc>
              <a:spcBef>
                <a:spcPct val="0"/>
              </a:spcBef>
              <a:buClr>
                <a:srgbClr val="000066"/>
              </a:buClr>
            </a:pPr>
            <a:endParaRPr kumimoji="1" lang="fr-CA" sz="1000">
              <a:solidFill>
                <a:srgbClr val="000066"/>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896EB71-AE53-402C-8E64-CD3E5FCE9510}" type="datetimeFigureOut">
              <a:rPr lang="fr-CA" smtClean="0"/>
              <a:t>2013-02-10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351320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896EB71-AE53-402C-8E64-CD3E5FCE9510}" type="datetimeFigureOut">
              <a:rPr lang="fr-CA" smtClean="0"/>
              <a:t>2013-02-10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115290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896EB71-AE53-402C-8E64-CD3E5FCE9510}" type="datetimeFigureOut">
              <a:rPr lang="fr-CA" smtClean="0"/>
              <a:t>2013-02-10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76713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896EB71-AE53-402C-8E64-CD3E5FCE9510}" type="datetimeFigureOut">
              <a:rPr lang="fr-CA" smtClean="0"/>
              <a:t>2013-02-10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85444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896EB71-AE53-402C-8E64-CD3E5FCE9510}" type="datetimeFigureOut">
              <a:rPr lang="fr-CA" smtClean="0"/>
              <a:t>2013-02-10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42352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896EB71-AE53-402C-8E64-CD3E5FCE9510}" type="datetimeFigureOut">
              <a:rPr lang="fr-CA" smtClean="0"/>
              <a:t>2013-02-10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304953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896EB71-AE53-402C-8E64-CD3E5FCE9510}" type="datetimeFigureOut">
              <a:rPr lang="fr-CA" smtClean="0"/>
              <a:t>2013-02-10</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270891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896EB71-AE53-402C-8E64-CD3E5FCE9510}" type="datetimeFigureOut">
              <a:rPr lang="fr-CA" smtClean="0"/>
              <a:t>2013-02-10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275919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96EB71-AE53-402C-8E64-CD3E5FCE9510}" type="datetimeFigureOut">
              <a:rPr lang="fr-CA" smtClean="0"/>
              <a:t>2013-02-10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387297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96EB71-AE53-402C-8E64-CD3E5FCE9510}" type="datetimeFigureOut">
              <a:rPr lang="fr-CA" smtClean="0"/>
              <a:t>2013-02-10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186685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96EB71-AE53-402C-8E64-CD3E5FCE9510}" type="datetimeFigureOut">
              <a:rPr lang="fr-CA" smtClean="0"/>
              <a:t>2013-02-10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BE5D98F-88C7-4BF7-A8BD-B2D1394BF92A}" type="slidenum">
              <a:rPr lang="fr-CA" smtClean="0"/>
              <a:t>‹N°›</a:t>
            </a:fld>
            <a:endParaRPr lang="fr-CA"/>
          </a:p>
        </p:txBody>
      </p:sp>
    </p:spTree>
    <p:extLst>
      <p:ext uri="{BB962C8B-B14F-4D97-AF65-F5344CB8AC3E}">
        <p14:creationId xmlns:p14="http://schemas.microsoft.com/office/powerpoint/2010/main" val="382950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EB71-AE53-402C-8E64-CD3E5FCE9510}" type="datetimeFigureOut">
              <a:rPr lang="fr-CA" smtClean="0"/>
              <a:t>2013-02-10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5D98F-88C7-4BF7-A8BD-B2D1394BF92A}" type="slidenum">
              <a:rPr lang="fr-CA" smtClean="0"/>
              <a:t>‹N°›</a:t>
            </a:fld>
            <a:endParaRPr lang="fr-CA"/>
          </a:p>
        </p:txBody>
      </p:sp>
    </p:spTree>
    <p:extLst>
      <p:ext uri="{BB962C8B-B14F-4D97-AF65-F5344CB8AC3E}">
        <p14:creationId xmlns:p14="http://schemas.microsoft.com/office/powerpoint/2010/main" val="103945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6.xml"/><Relationship Id="rId7" Type="http://schemas.openxmlformats.org/officeDocument/2006/relationships/notesSlide" Target="../notesSlides/notesSlide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0.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8.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7.xml"/><Relationship Id="rId5" Type="http://schemas.openxmlformats.org/officeDocument/2006/relationships/tags" Target="../tags/tag13.xml"/><Relationship Id="rId15" Type="http://schemas.openxmlformats.org/officeDocument/2006/relationships/image" Target="../media/image9.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21.xml"/><Relationship Id="rId7" Type="http://schemas.openxmlformats.org/officeDocument/2006/relationships/notesSlide" Target="../notesSlides/notesSlide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8.xml"/><Relationship Id="rId7" Type="http://schemas.openxmlformats.org/officeDocument/2006/relationships/slideLayout" Target="../slideLayouts/slideLayout7.xml"/><Relationship Id="rId12" Type="http://schemas.openxmlformats.org/officeDocument/2006/relationships/image" Target="../media/image11.w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9.png"/><Relationship Id="rId5" Type="http://schemas.openxmlformats.org/officeDocument/2006/relationships/tags" Target="../tags/tag30.xml"/><Relationship Id="rId10" Type="http://schemas.openxmlformats.org/officeDocument/2006/relationships/image" Target="../media/image8.wmf"/><Relationship Id="rId4" Type="http://schemas.openxmlformats.org/officeDocument/2006/relationships/tags" Target="../tags/tag29.xml"/><Relationship Id="rId9" Type="http://schemas.openxmlformats.org/officeDocument/2006/relationships/hyperlink" Target="http://www.youtube.com/watch?v=6sG5iUtRBcs"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3.jpeg"/><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40.xml"/><Relationship Id="rId7"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9.png"/><Relationship Id="rId5" Type="http://schemas.openxmlformats.org/officeDocument/2006/relationships/tags" Target="../tags/tag42.xml"/><Relationship Id="rId10" Type="http://schemas.openxmlformats.org/officeDocument/2006/relationships/image" Target="../media/image8.wmf"/><Relationship Id="rId4" Type="http://schemas.openxmlformats.org/officeDocument/2006/relationships/tags" Target="../tags/tag41.xml"/><Relationship Id="rId9" Type="http://schemas.openxmlformats.org/officeDocument/2006/relationships/hyperlink" Target="http://www.moijagis.com/"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48.xml"/><Relationship Id="rId7" Type="http://schemas.openxmlformats.org/officeDocument/2006/relationships/notesSlide" Target="../notesSlides/notesSlide1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7.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3.xml"/><Relationship Id="rId7" Type="http://schemas.openxmlformats.org/officeDocument/2006/relationships/image" Target="../media/image8.w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7.xml"/><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tags" Target="../tags/tag54.xml"/><Relationship Id="rId9" Type="http://schemas.openxmlformats.org/officeDocument/2006/relationships/hyperlink" Target="file:///\\csdessommets.qc.ca\dfs\fs05\Prive\088\Services%20complementaires\plan%20d'action%20pour%20contrer%20la%20violence\2012-2013\formation%20finale\D&#201;MARCHE%20GRADU&#201;E%20secondaire.do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 y="-27384"/>
            <a:ext cx="9121013" cy="6885384"/>
          </a:xfrm>
          <a:prstGeom prst="rect">
            <a:avLst/>
          </a:prstGeom>
        </p:spPr>
      </p:pic>
      <p:sp>
        <p:nvSpPr>
          <p:cNvPr id="2" name="ZoneTexte 1"/>
          <p:cNvSpPr txBox="1"/>
          <p:nvPr/>
        </p:nvSpPr>
        <p:spPr>
          <a:xfrm>
            <a:off x="5220072" y="223480"/>
            <a:ext cx="3672408" cy="1015663"/>
          </a:xfrm>
          <a:prstGeom prst="rect">
            <a:avLst/>
          </a:prstGeom>
          <a:noFill/>
        </p:spPr>
        <p:txBody>
          <a:bodyPr wrap="square" rtlCol="0">
            <a:spAutoFit/>
          </a:bodyPr>
          <a:lstStyle/>
          <a:p>
            <a:r>
              <a:rPr lang="fr-CA" sz="3000" dirty="0" smtClean="0">
                <a:solidFill>
                  <a:schemeClr val="bg1">
                    <a:lumMod val="85000"/>
                  </a:schemeClr>
                </a:solidFill>
              </a:rPr>
              <a:t>École de la Passerelle</a:t>
            </a:r>
          </a:p>
          <a:p>
            <a:pPr algn="ctr"/>
            <a:r>
              <a:rPr lang="fr-CA" sz="3000" dirty="0" smtClean="0">
                <a:solidFill>
                  <a:schemeClr val="bg1">
                    <a:lumMod val="85000"/>
                  </a:schemeClr>
                </a:solidFill>
              </a:rPr>
              <a:t>11 </a:t>
            </a:r>
            <a:r>
              <a:rPr lang="fr-CA" sz="3000" dirty="0" smtClean="0">
                <a:solidFill>
                  <a:schemeClr val="bg1">
                    <a:lumMod val="85000"/>
                  </a:schemeClr>
                </a:solidFill>
              </a:rPr>
              <a:t>février</a:t>
            </a:r>
            <a:r>
              <a:rPr lang="fr-CA" sz="3000" dirty="0" smtClean="0">
                <a:solidFill>
                  <a:schemeClr val="bg1">
                    <a:lumMod val="85000"/>
                  </a:schemeClr>
                </a:solidFill>
              </a:rPr>
              <a:t> </a:t>
            </a:r>
            <a:r>
              <a:rPr lang="fr-CA" sz="3000" dirty="0" smtClean="0">
                <a:solidFill>
                  <a:schemeClr val="bg1">
                    <a:lumMod val="85000"/>
                  </a:schemeClr>
                </a:solidFill>
              </a:rPr>
              <a:t>2013</a:t>
            </a:r>
            <a:endParaRPr lang="fr-CA" sz="3000" dirty="0">
              <a:solidFill>
                <a:schemeClr val="bg1">
                  <a:lumMod val="85000"/>
                </a:schemeClr>
              </a:solidFill>
            </a:endParaRPr>
          </a:p>
        </p:txBody>
      </p:sp>
      <p:sp>
        <p:nvSpPr>
          <p:cNvPr id="3" name="ZoneTexte 2"/>
          <p:cNvSpPr txBox="1"/>
          <p:nvPr/>
        </p:nvSpPr>
        <p:spPr>
          <a:xfrm>
            <a:off x="3851920" y="2358172"/>
            <a:ext cx="5040560" cy="1107996"/>
          </a:xfrm>
          <a:prstGeom prst="rect">
            <a:avLst/>
          </a:prstGeom>
          <a:noFill/>
        </p:spPr>
        <p:txBody>
          <a:bodyPr wrap="square" rtlCol="0">
            <a:spAutoFit/>
          </a:bodyPr>
          <a:lstStyle/>
          <a:p>
            <a:pPr algn="ctr"/>
            <a:r>
              <a:rPr lang="fr-CA" sz="2200" dirty="0" smtClean="0">
                <a:solidFill>
                  <a:schemeClr val="bg1">
                    <a:lumMod val="85000"/>
                  </a:schemeClr>
                </a:solidFill>
              </a:rPr>
              <a:t>Loi sur l’instruction publique visant à prévenir et à combattre l’intimidation et la violence à l’école</a:t>
            </a:r>
            <a:endParaRPr lang="fr-CA" sz="2200" dirty="0">
              <a:solidFill>
                <a:schemeClr val="bg1">
                  <a:lumMod val="85000"/>
                </a:schemeClr>
              </a:solidFill>
            </a:endParaRPr>
          </a:p>
        </p:txBody>
      </p:sp>
    </p:spTree>
    <p:extLst>
      <p:ext uri="{BB962C8B-B14F-4D97-AF65-F5344CB8AC3E}">
        <p14:creationId xmlns:p14="http://schemas.microsoft.com/office/powerpoint/2010/main" val="3475119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a:solidFill>
            <a:srgbClr val="00B050"/>
          </a:solidFill>
        </p:spPr>
        <p:txBody>
          <a:bodyPr/>
          <a:lstStyle/>
          <a:p>
            <a:r>
              <a:rPr lang="fr-CA" dirty="0" smtClean="0"/>
              <a:t>Différencier certains concepts</a:t>
            </a:r>
            <a:endParaRPr lang="fr-CA" dirty="0"/>
          </a:p>
        </p:txBody>
      </p:sp>
      <p:sp>
        <p:nvSpPr>
          <p:cNvPr id="3" name="Espace réservé du contenu 2"/>
          <p:cNvSpPr>
            <a:spLocks noGrp="1"/>
          </p:cNvSpPr>
          <p:nvPr>
            <p:ph idx="1"/>
          </p:nvPr>
        </p:nvSpPr>
        <p:spPr/>
        <p:txBody>
          <a:bodyPr/>
          <a:lstStyle/>
          <a:p>
            <a:pPr algn="ctr"/>
            <a:endParaRPr lang="fr-CA" dirty="0" smtClean="0">
              <a:solidFill>
                <a:srgbClr val="00B0F0"/>
              </a:solidFill>
            </a:endParaRPr>
          </a:p>
          <a:p>
            <a:pPr algn="ctr"/>
            <a:r>
              <a:rPr lang="fr-CA" sz="3600" dirty="0" smtClean="0">
                <a:solidFill>
                  <a:srgbClr val="00B0F0"/>
                </a:solidFill>
              </a:rPr>
              <a:t>Intimidation</a:t>
            </a:r>
            <a:endParaRPr lang="fr-CA" sz="3600" dirty="0">
              <a:solidFill>
                <a:srgbClr val="00B0F0"/>
              </a:solidFill>
            </a:endParaRPr>
          </a:p>
          <a:p>
            <a:pPr algn="ctr"/>
            <a:r>
              <a:rPr lang="fr-CA" sz="3600" dirty="0">
                <a:solidFill>
                  <a:srgbClr val="00B0F0"/>
                </a:solidFill>
              </a:rPr>
              <a:t>Violence</a:t>
            </a:r>
          </a:p>
          <a:p>
            <a:pPr algn="ctr"/>
            <a:r>
              <a:rPr lang="fr-CA" sz="3600" dirty="0">
                <a:solidFill>
                  <a:srgbClr val="00B0F0"/>
                </a:solidFill>
              </a:rPr>
              <a:t>Agressivité</a:t>
            </a:r>
          </a:p>
          <a:p>
            <a:pPr algn="ctr"/>
            <a:r>
              <a:rPr lang="fr-CA" sz="3600" dirty="0">
                <a:solidFill>
                  <a:srgbClr val="00B0F0"/>
                </a:solidFill>
              </a:rPr>
              <a:t>Colère</a:t>
            </a:r>
          </a:p>
          <a:p>
            <a:pPr algn="ctr"/>
            <a:r>
              <a:rPr lang="fr-CA" sz="3600" dirty="0">
                <a:solidFill>
                  <a:srgbClr val="00B0F0"/>
                </a:solidFill>
              </a:rPr>
              <a:t>Conflit</a:t>
            </a:r>
          </a:p>
          <a:p>
            <a:pPr marL="0" indent="0">
              <a:buNone/>
            </a:pPr>
            <a:endParaRPr lang="fr-CA" dirty="0"/>
          </a:p>
        </p:txBody>
      </p:sp>
    </p:spTree>
    <p:extLst>
      <p:ext uri="{BB962C8B-B14F-4D97-AF65-F5344CB8AC3E}">
        <p14:creationId xmlns:p14="http://schemas.microsoft.com/office/powerpoint/2010/main" val="409575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6" y="0"/>
            <a:ext cx="9161136" cy="1925588"/>
          </a:xfrm>
        </p:spPr>
      </p:pic>
      <p:sp>
        <p:nvSpPr>
          <p:cNvPr id="6" name="ZoneTexte 5"/>
          <p:cNvSpPr txBox="1"/>
          <p:nvPr/>
        </p:nvSpPr>
        <p:spPr>
          <a:xfrm>
            <a:off x="107504" y="2636912"/>
            <a:ext cx="8280920" cy="2679964"/>
          </a:xfrm>
          <a:prstGeom prst="rect">
            <a:avLst/>
          </a:prstGeom>
          <a:noFill/>
        </p:spPr>
        <p:txBody>
          <a:bodyPr wrap="square" rtlCol="0">
            <a:spAutoFit/>
          </a:bodyPr>
          <a:lstStyle/>
          <a:p>
            <a:pPr marL="715963" algn="just">
              <a:buNone/>
              <a:tabLst>
                <a:tab pos="8075613" algn="r"/>
              </a:tabLst>
            </a:pPr>
            <a:endParaRPr lang="fr-CA" sz="2000" dirty="0" smtClean="0"/>
          </a:p>
          <a:p>
            <a:pPr marL="715963" algn="just">
              <a:lnSpc>
                <a:spcPts val="3000"/>
              </a:lnSpc>
              <a:buNone/>
              <a:tabLst>
                <a:tab pos="8075613" algn="r"/>
              </a:tabLst>
            </a:pPr>
            <a:r>
              <a:rPr lang="fr-CA" sz="2000" dirty="0" smtClean="0"/>
              <a:t>Tout </a:t>
            </a:r>
            <a:r>
              <a:rPr lang="fr-CA" sz="2000" dirty="0"/>
              <a:t>comportement, parole, acte ou geste délibéré ou non à caractère répétitif, exprimé directement ou indirectement, y compris dans le cyberespace, dans un contexte caractérisé par l’inégalité des rapports de force entre les personnes concernées, ayant pour effet d’engendrer des sentiments de détresse et de léser, blesser, opprimer ou ostraciser.                                   (art. 13)</a:t>
            </a:r>
          </a:p>
        </p:txBody>
      </p:sp>
      <p:sp>
        <p:nvSpPr>
          <p:cNvPr id="7" name="ZoneTexte 6"/>
          <p:cNvSpPr txBox="1"/>
          <p:nvPr/>
        </p:nvSpPr>
        <p:spPr>
          <a:xfrm>
            <a:off x="107504" y="1988840"/>
            <a:ext cx="8928992" cy="523220"/>
          </a:xfrm>
          <a:prstGeom prst="rect">
            <a:avLst/>
          </a:prstGeom>
          <a:solidFill>
            <a:srgbClr val="00B050"/>
          </a:solidFill>
        </p:spPr>
        <p:txBody>
          <a:bodyPr wrap="square" rtlCol="0">
            <a:spAutoFit/>
          </a:bodyPr>
          <a:lstStyle/>
          <a:p>
            <a:pPr algn="ctr"/>
            <a:r>
              <a:rPr lang="fr-CA" sz="2800" b="1" cap="small" dirty="0"/>
              <a:t>Définition de l’intimidation</a:t>
            </a:r>
            <a:endParaRPr lang="fr-CA" sz="2600" b="1" dirty="0">
              <a:solidFill>
                <a:schemeClr val="accent1">
                  <a:lumMod val="50000"/>
                </a:schemeClr>
              </a:solidFill>
            </a:endParaRPr>
          </a:p>
        </p:txBody>
      </p:sp>
    </p:spTree>
    <p:extLst>
      <p:ext uri="{BB962C8B-B14F-4D97-AF65-F5344CB8AC3E}">
        <p14:creationId xmlns:p14="http://schemas.microsoft.com/office/powerpoint/2010/main" val="217084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0" y="-16008"/>
            <a:ext cx="9138336" cy="1926933"/>
          </a:xfrm>
        </p:spPr>
      </p:pic>
      <p:sp>
        <p:nvSpPr>
          <p:cNvPr id="6" name="ZoneTexte 5"/>
          <p:cNvSpPr txBox="1"/>
          <p:nvPr/>
        </p:nvSpPr>
        <p:spPr>
          <a:xfrm>
            <a:off x="107504" y="2636912"/>
            <a:ext cx="8928992" cy="3155159"/>
          </a:xfrm>
          <a:prstGeom prst="rect">
            <a:avLst/>
          </a:prstGeom>
          <a:noFill/>
        </p:spPr>
        <p:txBody>
          <a:bodyPr wrap="square" rtlCol="0">
            <a:spAutoFit/>
          </a:bodyPr>
          <a:lstStyle/>
          <a:p>
            <a:pPr marL="1079500" indent="-363538">
              <a:lnSpc>
                <a:spcPts val="3000"/>
              </a:lnSpc>
              <a:buFont typeface="Wingdings" pitchFamily="2" charset="2"/>
              <a:buChar char="v"/>
            </a:pPr>
            <a:r>
              <a:rPr lang="fr-CA" sz="2000" dirty="0" smtClean="0"/>
              <a:t>Délibéré ou non (pas l’intention qui compte)</a:t>
            </a:r>
          </a:p>
          <a:p>
            <a:pPr marL="1079500" indent="-363538">
              <a:lnSpc>
                <a:spcPts val="3000"/>
              </a:lnSpc>
              <a:buFont typeface="Wingdings" pitchFamily="2" charset="2"/>
              <a:buChar char="v"/>
            </a:pPr>
            <a:r>
              <a:rPr lang="fr-CA" sz="2000" dirty="0" smtClean="0"/>
              <a:t>Direct </a:t>
            </a:r>
            <a:r>
              <a:rPr lang="fr-CA" sz="2000" dirty="0"/>
              <a:t>ou indirect (dont le cyberespace)</a:t>
            </a:r>
          </a:p>
          <a:p>
            <a:pPr marL="1079500" indent="-363538">
              <a:lnSpc>
                <a:spcPts val="3000"/>
              </a:lnSpc>
              <a:buFont typeface="Wingdings" pitchFamily="2" charset="2"/>
              <a:buChar char="v"/>
            </a:pPr>
            <a:r>
              <a:rPr lang="fr-CA" sz="2000" dirty="0"/>
              <a:t>Caractère répétitif</a:t>
            </a:r>
          </a:p>
          <a:p>
            <a:pPr marL="1079500" indent="-363538">
              <a:lnSpc>
                <a:spcPts val="3000"/>
              </a:lnSpc>
              <a:buFont typeface="Wingdings" pitchFamily="2" charset="2"/>
              <a:buChar char="v"/>
            </a:pPr>
            <a:r>
              <a:rPr lang="fr-CA" sz="2000" dirty="0"/>
              <a:t>Inégalité des rapports de force</a:t>
            </a:r>
          </a:p>
          <a:p>
            <a:pPr marL="1079500" indent="-363538">
              <a:lnSpc>
                <a:spcPts val="3000"/>
              </a:lnSpc>
              <a:buFont typeface="Wingdings" pitchFamily="2" charset="2"/>
              <a:buChar char="v"/>
            </a:pPr>
            <a:r>
              <a:rPr lang="fr-CA" sz="2000" dirty="0"/>
              <a:t>Produit des </a:t>
            </a:r>
            <a:r>
              <a:rPr lang="fr-CA" sz="2000" dirty="0">
                <a:solidFill>
                  <a:srgbClr val="FF6600"/>
                </a:solidFill>
              </a:rPr>
              <a:t>impacts négatifs </a:t>
            </a:r>
            <a:r>
              <a:rPr lang="fr-CA" sz="2000" dirty="0"/>
              <a:t>sur la victime: a pour effet d’engendrer des </a:t>
            </a:r>
            <a:r>
              <a:rPr lang="fr-CA" sz="2000" dirty="0" smtClean="0"/>
              <a:t>sentiments </a:t>
            </a:r>
            <a:r>
              <a:rPr lang="fr-CA" sz="2000" dirty="0"/>
              <a:t>de détresse ET de léser, blesser, opprimer OU ostraciser</a:t>
            </a:r>
          </a:p>
          <a:p>
            <a:pPr marL="1079500" indent="-363538">
              <a:lnSpc>
                <a:spcPts val="3000"/>
              </a:lnSpc>
            </a:pPr>
            <a:endParaRPr lang="fr-CA" sz="2000" dirty="0" smtClean="0"/>
          </a:p>
          <a:p>
            <a:pPr marL="1079500" indent="-274638">
              <a:lnSpc>
                <a:spcPts val="3000"/>
              </a:lnSpc>
              <a:buNone/>
            </a:pPr>
            <a:r>
              <a:rPr lang="fr-CA" sz="2000" dirty="0" smtClean="0"/>
              <a:t>* 	</a:t>
            </a:r>
            <a:r>
              <a:rPr lang="fr-CA" sz="2400" dirty="0" smtClean="0"/>
              <a:t>À </a:t>
            </a:r>
            <a:r>
              <a:rPr lang="fr-CA" sz="2400" dirty="0"/>
              <a:t>distinguer avec la notion de simple conflit</a:t>
            </a:r>
          </a:p>
        </p:txBody>
      </p:sp>
      <p:sp>
        <p:nvSpPr>
          <p:cNvPr id="7" name="ZoneTexte 6"/>
          <p:cNvSpPr txBox="1"/>
          <p:nvPr/>
        </p:nvSpPr>
        <p:spPr>
          <a:xfrm>
            <a:off x="82613" y="1962390"/>
            <a:ext cx="8928992" cy="523220"/>
          </a:xfrm>
          <a:prstGeom prst="rect">
            <a:avLst/>
          </a:prstGeom>
          <a:solidFill>
            <a:srgbClr val="00B050"/>
          </a:solidFill>
        </p:spPr>
        <p:txBody>
          <a:bodyPr wrap="square" rtlCol="0">
            <a:spAutoFit/>
          </a:bodyPr>
          <a:lstStyle/>
          <a:p>
            <a:pPr algn="ctr"/>
            <a:r>
              <a:rPr lang="fr-CA" sz="2800" b="1" cap="small" dirty="0"/>
              <a:t>Intimidation – critères </a:t>
            </a:r>
            <a:r>
              <a:rPr lang="fr-CA" sz="2800" b="1" cap="small" dirty="0">
                <a:solidFill>
                  <a:srgbClr val="FF6600"/>
                </a:solidFill>
              </a:rPr>
              <a:t>à retenir</a:t>
            </a:r>
            <a:endParaRPr lang="fr-CA" sz="2600" b="1" dirty="0">
              <a:solidFill>
                <a:schemeClr val="accent1">
                  <a:lumMod val="50000"/>
                </a:schemeClr>
              </a:solidFill>
            </a:endParaRPr>
          </a:p>
        </p:txBody>
      </p:sp>
    </p:spTree>
    <p:extLst>
      <p:ext uri="{BB962C8B-B14F-4D97-AF65-F5344CB8AC3E}">
        <p14:creationId xmlns:p14="http://schemas.microsoft.com/office/powerpoint/2010/main" val="362677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1"/>
          <p:cNvSpPr>
            <a:spLocks noGrp="1"/>
          </p:cNvSpPr>
          <p:nvPr>
            <p:ph type="title"/>
            <p:custDataLst>
              <p:tags r:id="rId1"/>
            </p:custDataLst>
          </p:nvPr>
        </p:nvSpPr>
        <p:spPr/>
        <p:txBody>
          <a:bodyPr/>
          <a:lstStyle/>
          <a:p>
            <a:pPr eaLnBrk="1" hangingPunct="1"/>
            <a:endParaRPr lang="fr-CA" dirty="0" smtClean="0"/>
          </a:p>
        </p:txBody>
      </p:sp>
      <p:pic>
        <p:nvPicPr>
          <p:cNvPr id="106499" name="Picture 2" descr="C:\Documents and Settings\robitaillel\Mes documents\Mes maps\Iceberg.jpg"/>
          <p:cNvPicPr>
            <a:picLocks noGrp="1" noChangeAspect="1" noChangeArrowheads="1"/>
          </p:cNvPicPr>
          <p:nvPr>
            <p:ph idx="1"/>
            <p:custDataLst>
              <p:tags r:id="rId2"/>
            </p:custDataLst>
          </p:nvPr>
        </p:nvPicPr>
        <p:blipFill>
          <a:blip r:embed="rId6">
            <a:extLst>
              <a:ext uri="{28A0092B-C50C-407E-A947-70E740481C1C}">
                <a14:useLocalDpi xmlns:a14="http://schemas.microsoft.com/office/drawing/2010/main" val="0"/>
              </a:ext>
            </a:extLst>
          </a:blip>
          <a:srcRect/>
          <a:stretch>
            <a:fillRect/>
          </a:stretch>
        </p:blipFill>
        <p:spPr>
          <a:xfrm>
            <a:off x="3419475" y="620713"/>
            <a:ext cx="4822825" cy="5537200"/>
          </a:xfrm>
        </p:spPr>
      </p:pic>
      <p:sp>
        <p:nvSpPr>
          <p:cNvPr id="106500" name="ZoneTexte 1"/>
          <p:cNvSpPr txBox="1">
            <a:spLocks noChangeArrowheads="1"/>
          </p:cNvSpPr>
          <p:nvPr>
            <p:custDataLst>
              <p:tags r:id="rId3"/>
            </p:custDataLst>
          </p:nvPr>
        </p:nvSpPr>
        <p:spPr bwMode="auto">
          <a:xfrm>
            <a:off x="550863" y="981075"/>
            <a:ext cx="2232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hangingPunct="1"/>
            <a:r>
              <a:rPr lang="fr-CA" dirty="0"/>
              <a:t>Les adultes sont témoins de moins de 10 % des situations </a:t>
            </a:r>
            <a:r>
              <a:rPr lang="fr-CA" dirty="0" smtClean="0"/>
              <a:t>d’intimidation,</a:t>
            </a:r>
            <a:r>
              <a:rPr kumimoji="1" lang="fr-CA" sz="1200" i="1" dirty="0">
                <a:solidFill>
                  <a:srgbClr val="000066"/>
                </a:solidFill>
                <a:cs typeface="Times New Roman" pitchFamily="18" charset="0"/>
              </a:rPr>
              <a:t> </a:t>
            </a:r>
            <a:r>
              <a:rPr kumimoji="1" lang="fr-CA" sz="1200" i="1" dirty="0" err="1">
                <a:solidFill>
                  <a:srgbClr val="000066"/>
                </a:solidFill>
                <a:cs typeface="Times New Roman" pitchFamily="18" charset="0"/>
              </a:rPr>
              <a:t>PREVnet</a:t>
            </a:r>
            <a:endParaRPr kumimoji="1" lang="fr-CA" sz="1200" i="1" dirty="0">
              <a:solidFill>
                <a:srgbClr val="000066"/>
              </a:solidFill>
              <a:cs typeface="Times New Roman" pitchFamily="18" charset="0"/>
            </a:endParaRPr>
          </a:p>
          <a:p>
            <a:pPr eaLnBrk="1" hangingPunct="1"/>
            <a:endParaRPr lang="fr-CA" dirty="0"/>
          </a:p>
        </p:txBody>
      </p:sp>
      <p:cxnSp>
        <p:nvCxnSpPr>
          <p:cNvPr id="3" name="Connecteur droit avec flèche 2"/>
          <p:cNvCxnSpPr/>
          <p:nvPr/>
        </p:nvCxnSpPr>
        <p:spPr>
          <a:xfrm>
            <a:off x="2484438" y="1700213"/>
            <a:ext cx="23749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Accolade ouvrante 3"/>
          <p:cNvSpPr/>
          <p:nvPr/>
        </p:nvSpPr>
        <p:spPr>
          <a:xfrm>
            <a:off x="2916238" y="1916113"/>
            <a:ext cx="368300" cy="3529012"/>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5" name="ZoneTexte 4"/>
          <p:cNvSpPr txBox="1">
            <a:spLocks noChangeArrowheads="1"/>
          </p:cNvSpPr>
          <p:nvPr/>
        </p:nvSpPr>
        <p:spPr bwMode="auto">
          <a:xfrm>
            <a:off x="550863" y="3284538"/>
            <a:ext cx="194468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hangingPunct="1"/>
            <a:r>
              <a:rPr lang="fr-CA" dirty="0"/>
              <a:t>Les pairs sont présents dans </a:t>
            </a:r>
            <a:r>
              <a:rPr lang="fr-CA" dirty="0" smtClean="0"/>
              <a:t>88% </a:t>
            </a:r>
            <a:r>
              <a:rPr lang="fr-CA" dirty="0"/>
              <a:t>des </a:t>
            </a:r>
            <a:r>
              <a:rPr lang="fr-CA" dirty="0" smtClean="0"/>
              <a:t>situations, </a:t>
            </a:r>
            <a:r>
              <a:rPr kumimoji="1" lang="fr-CA" sz="1200" i="1" dirty="0" err="1">
                <a:cs typeface="Times New Roman" pitchFamily="18" charset="0"/>
              </a:rPr>
              <a:t>Hawkings</a:t>
            </a:r>
            <a:r>
              <a:rPr kumimoji="1" lang="fr-CA" sz="1200" i="1" dirty="0">
                <a:cs typeface="Times New Roman" pitchFamily="18" charset="0"/>
              </a:rPr>
              <a:t>, </a:t>
            </a:r>
            <a:r>
              <a:rPr kumimoji="1" lang="fr-CA" sz="1200" i="1" dirty="0" err="1">
                <a:cs typeface="Times New Roman" pitchFamily="18" charset="0"/>
              </a:rPr>
              <a:t>Pepler</a:t>
            </a:r>
            <a:r>
              <a:rPr kumimoji="1" lang="fr-CA" sz="1200" i="1" dirty="0">
                <a:cs typeface="Times New Roman" pitchFamily="18" charset="0"/>
              </a:rPr>
              <a:t> &amp; Craig (2011)</a:t>
            </a:r>
          </a:p>
          <a:p>
            <a:pPr eaLnBrk="1" hangingPunct="1"/>
            <a:endParaRPr lang="fr-CA" dirty="0"/>
          </a:p>
        </p:txBody>
      </p:sp>
    </p:spTree>
    <p:extLst>
      <p:ext uri="{BB962C8B-B14F-4D97-AF65-F5344CB8AC3E}">
        <p14:creationId xmlns:p14="http://schemas.microsoft.com/office/powerpoint/2010/main" val="396681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
            <a:ext cx="9144000" cy="1937287"/>
          </a:xfrm>
        </p:spPr>
      </p:pic>
      <p:sp>
        <p:nvSpPr>
          <p:cNvPr id="5" name="Espace réservé du pied de page 4"/>
          <p:cNvSpPr>
            <a:spLocks noGrp="1"/>
          </p:cNvSpPr>
          <p:nvPr>
            <p:ph type="ftr" sz="quarter" idx="11"/>
          </p:nvPr>
        </p:nvSpPr>
        <p:spPr/>
        <p:txBody>
          <a:bodyPr/>
          <a:lstStyle/>
          <a:p>
            <a:r>
              <a:rPr lang="fr-CA" smtClean="0"/>
              <a:t>Commission scolaire des Sommets</a:t>
            </a:r>
            <a:endParaRPr lang="fr-CA"/>
          </a:p>
        </p:txBody>
      </p:sp>
      <p:sp>
        <p:nvSpPr>
          <p:cNvPr id="4" name="ZoneTexte 3"/>
          <p:cNvSpPr txBox="1"/>
          <p:nvPr/>
        </p:nvSpPr>
        <p:spPr>
          <a:xfrm>
            <a:off x="467544" y="2636911"/>
            <a:ext cx="8064896" cy="3064685"/>
          </a:xfrm>
          <a:prstGeom prst="rect">
            <a:avLst/>
          </a:prstGeom>
          <a:noFill/>
        </p:spPr>
        <p:txBody>
          <a:bodyPr wrap="square" rtlCol="0">
            <a:spAutoFit/>
          </a:bodyPr>
          <a:lstStyle/>
          <a:p>
            <a:pPr marL="715963" algn="just">
              <a:buNone/>
              <a:tabLst>
                <a:tab pos="8162925" algn="r"/>
              </a:tabLst>
            </a:pPr>
            <a:endParaRPr lang="fr-CA" sz="2000" dirty="0" smtClean="0"/>
          </a:p>
          <a:p>
            <a:pPr marL="539750" algn="just">
              <a:lnSpc>
                <a:spcPts val="3000"/>
              </a:lnSpc>
              <a:buNone/>
              <a:tabLst>
                <a:tab pos="8162925" algn="r"/>
              </a:tabLst>
            </a:pPr>
            <a:r>
              <a:rPr lang="fr-CA" sz="2000" dirty="0" smtClean="0"/>
              <a:t>Toute </a:t>
            </a:r>
            <a:r>
              <a:rPr lang="fr-CA" sz="2000" dirty="0"/>
              <a:t>manifestation de force, de forme verbale, écrite, physique, psychologique ou sexuelle, exercée intentionnellement contre une personne, ayant pour effet d’engendrer des sentiments de détresse, de la léser, de la blesser ou de l’opprimer en s’attaquant à son intégrité ou à son bien-être psychologique ou physique, à ses droits ou à ses biens.  (art. 13)</a:t>
            </a:r>
          </a:p>
          <a:p>
            <a:pPr>
              <a:lnSpc>
                <a:spcPts val="3000"/>
              </a:lnSpc>
            </a:pPr>
            <a:endParaRPr lang="fr-CA" sz="2000" dirty="0"/>
          </a:p>
        </p:txBody>
      </p:sp>
      <p:sp>
        <p:nvSpPr>
          <p:cNvPr id="7" name="ZoneTexte 6"/>
          <p:cNvSpPr txBox="1"/>
          <p:nvPr/>
        </p:nvSpPr>
        <p:spPr>
          <a:xfrm>
            <a:off x="107504" y="1988839"/>
            <a:ext cx="8928992" cy="523220"/>
          </a:xfrm>
          <a:prstGeom prst="rect">
            <a:avLst/>
          </a:prstGeom>
          <a:solidFill>
            <a:srgbClr val="00B0F0"/>
          </a:solidFill>
        </p:spPr>
        <p:txBody>
          <a:bodyPr wrap="square" rtlCol="0">
            <a:spAutoFit/>
          </a:bodyPr>
          <a:lstStyle/>
          <a:p>
            <a:pPr algn="ctr"/>
            <a:r>
              <a:rPr lang="fr-CA" sz="2800" b="1" cap="small" dirty="0"/>
              <a:t>Définition de la violence</a:t>
            </a:r>
            <a:endParaRPr lang="fr-CA" sz="2600" b="1" dirty="0">
              <a:solidFill>
                <a:schemeClr val="accent1">
                  <a:lumMod val="50000"/>
                </a:schemeClr>
              </a:solidFill>
            </a:endParaRPr>
          </a:p>
        </p:txBody>
      </p:sp>
    </p:spTree>
    <p:extLst>
      <p:ext uri="{BB962C8B-B14F-4D97-AF65-F5344CB8AC3E}">
        <p14:creationId xmlns:p14="http://schemas.microsoft.com/office/powerpoint/2010/main" val="246135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1861768"/>
          </a:xfrm>
        </p:spPr>
      </p:pic>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sp>
        <p:nvSpPr>
          <p:cNvPr id="6" name="ZoneTexte 5"/>
          <p:cNvSpPr txBox="1"/>
          <p:nvPr/>
        </p:nvSpPr>
        <p:spPr>
          <a:xfrm>
            <a:off x="107504" y="2636912"/>
            <a:ext cx="8928992" cy="3477875"/>
          </a:xfrm>
          <a:prstGeom prst="rect">
            <a:avLst/>
          </a:prstGeom>
          <a:noFill/>
        </p:spPr>
        <p:txBody>
          <a:bodyPr wrap="square" rtlCol="0">
            <a:spAutoFit/>
          </a:bodyPr>
          <a:lstStyle/>
          <a:p>
            <a:pPr marL="1079500" indent="-363538">
              <a:buFont typeface="Wingdings" pitchFamily="2" charset="2"/>
              <a:buChar char="v"/>
            </a:pPr>
            <a:endParaRPr lang="fr-CA" sz="2000" dirty="0" smtClean="0"/>
          </a:p>
          <a:p>
            <a:pPr marL="1079500" indent="-363538">
              <a:lnSpc>
                <a:spcPts val="3000"/>
              </a:lnSpc>
              <a:buFont typeface="Wingdings" pitchFamily="2" charset="2"/>
              <a:buChar char="v"/>
            </a:pPr>
            <a:r>
              <a:rPr lang="fr-CA" sz="2000" dirty="0" smtClean="0"/>
              <a:t>S’exprime sous différentes formes (verbale, écrite, physique, psychologique, sexuelle)</a:t>
            </a:r>
          </a:p>
          <a:p>
            <a:pPr marL="1079500" indent="-363538">
              <a:lnSpc>
                <a:spcPts val="3000"/>
              </a:lnSpc>
              <a:buFont typeface="Wingdings" pitchFamily="2" charset="2"/>
              <a:buChar char="v"/>
            </a:pPr>
            <a:r>
              <a:rPr lang="fr-CA" sz="2000" dirty="0" smtClean="0">
                <a:solidFill>
                  <a:srgbClr val="FF6600"/>
                </a:solidFill>
              </a:rPr>
              <a:t>Intentionnelle </a:t>
            </a:r>
            <a:r>
              <a:rPr lang="fr-CA" sz="2000" dirty="0"/>
              <a:t>(ici, l’intention compte)</a:t>
            </a:r>
          </a:p>
          <a:p>
            <a:pPr marL="1079500" indent="-363538">
              <a:lnSpc>
                <a:spcPts val="3000"/>
              </a:lnSpc>
              <a:buFont typeface="Wingdings" pitchFamily="2" charset="2"/>
              <a:buChar char="v"/>
            </a:pPr>
            <a:r>
              <a:rPr lang="fr-CA" sz="2000" dirty="0"/>
              <a:t>Pas nécessairement de caractère répétitif</a:t>
            </a:r>
          </a:p>
          <a:p>
            <a:pPr marL="1079500" indent="-363538">
              <a:lnSpc>
                <a:spcPts val="3000"/>
              </a:lnSpc>
              <a:buFont typeface="Wingdings" pitchFamily="2" charset="2"/>
              <a:buChar char="v"/>
            </a:pPr>
            <a:r>
              <a:rPr lang="fr-CA" sz="2000" dirty="0" smtClean="0"/>
              <a:t>Produit des </a:t>
            </a:r>
            <a:r>
              <a:rPr lang="fr-CA" sz="2000" dirty="0" smtClean="0">
                <a:solidFill>
                  <a:srgbClr val="FF6600"/>
                </a:solidFill>
              </a:rPr>
              <a:t>impacts négatifs </a:t>
            </a:r>
            <a:r>
              <a:rPr lang="fr-CA" sz="2000" dirty="0" smtClean="0"/>
              <a:t>pour la victime: engendre des sentiments de détresse, de léser, de blesser ou de l’opprimer (ici, pas « ostraciser ») en s’attaquant à son intégrité ou à son bien-être psychologique ou physique, à ses droits ou à ses biens</a:t>
            </a:r>
            <a:endParaRPr lang="fr-CA" sz="2000" dirty="0"/>
          </a:p>
        </p:txBody>
      </p:sp>
      <p:sp>
        <p:nvSpPr>
          <p:cNvPr id="7" name="ZoneTexte 6"/>
          <p:cNvSpPr txBox="1"/>
          <p:nvPr/>
        </p:nvSpPr>
        <p:spPr>
          <a:xfrm>
            <a:off x="107504" y="1988840"/>
            <a:ext cx="8928992" cy="523220"/>
          </a:xfrm>
          <a:prstGeom prst="rect">
            <a:avLst/>
          </a:prstGeom>
          <a:solidFill>
            <a:srgbClr val="00B0F0"/>
          </a:solidFill>
        </p:spPr>
        <p:txBody>
          <a:bodyPr wrap="square" rtlCol="0">
            <a:spAutoFit/>
          </a:bodyPr>
          <a:lstStyle/>
          <a:p>
            <a:pPr algn="ctr"/>
            <a:r>
              <a:rPr lang="fr-CA" sz="2800" b="1" cap="small" dirty="0"/>
              <a:t>Violence – </a:t>
            </a:r>
            <a:r>
              <a:rPr lang="fr-CA" sz="2800" b="1" cap="small" dirty="0">
                <a:solidFill>
                  <a:srgbClr val="FF6600"/>
                </a:solidFill>
              </a:rPr>
              <a:t>critères à retenir</a:t>
            </a:r>
            <a:endParaRPr lang="fr-CA" sz="2600" b="1" dirty="0">
              <a:solidFill>
                <a:schemeClr val="accent1">
                  <a:lumMod val="50000"/>
                </a:schemeClr>
              </a:solidFill>
            </a:endParaRPr>
          </a:p>
        </p:txBody>
      </p:sp>
    </p:spTree>
    <p:extLst>
      <p:ext uri="{BB962C8B-B14F-4D97-AF65-F5344CB8AC3E}">
        <p14:creationId xmlns:p14="http://schemas.microsoft.com/office/powerpoint/2010/main" val="77715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4F952921-B32E-41DA-8306-CAB5D167FAA7}" type="slidenum">
              <a:rPr lang="fr-CA"/>
              <a:pPr>
                <a:defRPr/>
              </a:pPr>
              <a:t>16</a:t>
            </a:fld>
            <a:endParaRPr lang="fr-CA"/>
          </a:p>
        </p:txBody>
      </p:sp>
      <p:sp>
        <p:nvSpPr>
          <p:cNvPr id="24579" name="Titre 1"/>
          <p:cNvSpPr>
            <a:spLocks noGrp="1"/>
          </p:cNvSpPr>
          <p:nvPr>
            <p:ph type="title" idx="4294967295"/>
          </p:nvPr>
        </p:nvSpPr>
        <p:spPr>
          <a:solidFill>
            <a:srgbClr val="00B0F0"/>
          </a:solidFill>
        </p:spPr>
        <p:txBody>
          <a:bodyPr/>
          <a:lstStyle/>
          <a:p>
            <a:r>
              <a:rPr lang="fr-CA" dirty="0" smtClean="0"/>
              <a:t>Formes de violence</a:t>
            </a:r>
          </a:p>
        </p:txBody>
      </p:sp>
      <p:sp>
        <p:nvSpPr>
          <p:cNvPr id="24580" name="Espace réservé du contenu 2"/>
          <p:cNvSpPr>
            <a:spLocks noGrp="1"/>
          </p:cNvSpPr>
          <p:nvPr>
            <p:ph idx="4294967295"/>
          </p:nvPr>
        </p:nvSpPr>
        <p:spPr>
          <a:xfrm>
            <a:off x="457200" y="1600200"/>
            <a:ext cx="8229600" cy="5141913"/>
          </a:xfrm>
        </p:spPr>
        <p:txBody>
          <a:bodyPr/>
          <a:lstStyle/>
          <a:p>
            <a:pPr>
              <a:lnSpc>
                <a:spcPct val="80000"/>
              </a:lnSpc>
            </a:pPr>
            <a:r>
              <a:rPr lang="fr-CA" sz="2200" b="1" i="1" dirty="0" smtClean="0"/>
              <a:t>Violence physique</a:t>
            </a:r>
            <a:r>
              <a:rPr lang="fr-CA" sz="2200" dirty="0" smtClean="0"/>
              <a:t>. </a:t>
            </a:r>
          </a:p>
          <a:p>
            <a:pPr marL="400050" lvl="1" indent="0">
              <a:lnSpc>
                <a:spcPct val="80000"/>
              </a:lnSpc>
              <a:buFont typeface="Arial" pitchFamily="34" charset="0"/>
              <a:buNone/>
            </a:pPr>
            <a:r>
              <a:rPr lang="fr-CA" sz="2000" dirty="0" smtClean="0"/>
              <a:t>Exemples : pousser, frapper, donner des coups de pied, cracher, battre, enfermer quelqu’un dans un local, </a:t>
            </a:r>
            <a:r>
              <a:rPr lang="fr-CA" sz="2000" u="sng" dirty="0" smtClean="0"/>
              <a:t>voler ou briser des biens</a:t>
            </a:r>
            <a:r>
              <a:rPr lang="fr-CA" sz="2000" dirty="0" smtClean="0"/>
              <a:t>.</a:t>
            </a:r>
          </a:p>
          <a:p>
            <a:pPr>
              <a:lnSpc>
                <a:spcPct val="80000"/>
              </a:lnSpc>
              <a:buFont typeface="Arial" pitchFamily="34" charset="0"/>
              <a:buNone/>
            </a:pPr>
            <a:endParaRPr lang="fr-CA" sz="800" dirty="0" smtClean="0"/>
          </a:p>
          <a:p>
            <a:pPr>
              <a:lnSpc>
                <a:spcPct val="80000"/>
              </a:lnSpc>
            </a:pPr>
            <a:r>
              <a:rPr lang="fr-CA" sz="2200" b="1" i="1" dirty="0" smtClean="0"/>
              <a:t>Violence verbale</a:t>
            </a:r>
            <a:r>
              <a:rPr lang="fr-CA" sz="2200" b="1" dirty="0" smtClean="0"/>
              <a:t>. </a:t>
            </a:r>
          </a:p>
          <a:p>
            <a:pPr marL="400050" lvl="1" indent="0">
              <a:lnSpc>
                <a:spcPct val="80000"/>
              </a:lnSpc>
              <a:buFont typeface="Arial" pitchFamily="34" charset="0"/>
              <a:buNone/>
            </a:pPr>
            <a:r>
              <a:rPr lang="fr-CA" sz="2000" dirty="0" smtClean="0"/>
              <a:t>Exemples : insulter, faire des plaisanteries blessantes, donner des surnoms, ridiculiser, humilier ou menacer.</a:t>
            </a:r>
          </a:p>
          <a:p>
            <a:pPr>
              <a:lnSpc>
                <a:spcPct val="80000"/>
              </a:lnSpc>
              <a:buFont typeface="Arial" pitchFamily="34" charset="0"/>
              <a:buNone/>
            </a:pPr>
            <a:r>
              <a:rPr lang="fr-CA" sz="800" dirty="0" smtClean="0"/>
              <a:t> </a:t>
            </a:r>
          </a:p>
          <a:p>
            <a:pPr>
              <a:lnSpc>
                <a:spcPct val="80000"/>
              </a:lnSpc>
            </a:pPr>
            <a:r>
              <a:rPr lang="fr-CA" sz="2200" b="1" i="1" dirty="0" smtClean="0"/>
              <a:t>Violence sociale</a:t>
            </a:r>
            <a:r>
              <a:rPr lang="fr-CA" sz="2200" b="1" dirty="0" smtClean="0"/>
              <a:t>.</a:t>
            </a:r>
          </a:p>
          <a:p>
            <a:pPr marL="400050" lvl="1" indent="0">
              <a:lnSpc>
                <a:spcPct val="80000"/>
              </a:lnSpc>
              <a:buFont typeface="Arial" pitchFamily="34" charset="0"/>
              <a:buNone/>
            </a:pPr>
            <a:r>
              <a:rPr lang="fr-CA" sz="2000" dirty="0" smtClean="0"/>
              <a:t>Exemples : </a:t>
            </a:r>
            <a:r>
              <a:rPr lang="fr-CA" sz="2000" u="sng" dirty="0" smtClean="0"/>
              <a:t>ignorer volontairement quelqu’un ou s’en éloigner physiquement, l’exclure du groupe, répandre des rumeurs méchantes sur lui, amener d’autres élèves à le rejeter ou à ne pas lui parler</a:t>
            </a:r>
            <a:r>
              <a:rPr lang="fr-CA" sz="2000" dirty="0" smtClean="0"/>
              <a:t>, le regarder de façon méprisante.</a:t>
            </a:r>
          </a:p>
          <a:p>
            <a:pPr>
              <a:lnSpc>
                <a:spcPct val="80000"/>
              </a:lnSpc>
              <a:buFont typeface="Arial" pitchFamily="34" charset="0"/>
              <a:buNone/>
            </a:pPr>
            <a:endParaRPr lang="fr-CA" sz="800" dirty="0" smtClean="0"/>
          </a:p>
          <a:p>
            <a:pPr>
              <a:lnSpc>
                <a:spcPct val="80000"/>
              </a:lnSpc>
            </a:pPr>
            <a:endParaRPr lang="fr-CA" sz="2000" dirty="0" smtClean="0"/>
          </a:p>
        </p:txBody>
      </p:sp>
    </p:spTree>
    <p:extLst>
      <p:ext uri="{BB962C8B-B14F-4D97-AF65-F5344CB8AC3E}">
        <p14:creationId xmlns:p14="http://schemas.microsoft.com/office/powerpoint/2010/main" val="242222402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0ACF8D9-29CD-4268-8CAF-EC582033D444}" type="slidenum">
              <a:rPr lang="fr-CA"/>
              <a:pPr>
                <a:defRPr/>
              </a:pPr>
              <a:t>17</a:t>
            </a:fld>
            <a:endParaRPr lang="fr-CA"/>
          </a:p>
        </p:txBody>
      </p:sp>
      <p:sp>
        <p:nvSpPr>
          <p:cNvPr id="25603" name="Titre 1"/>
          <p:cNvSpPr>
            <a:spLocks noGrp="1"/>
          </p:cNvSpPr>
          <p:nvPr>
            <p:ph type="title" idx="4294967295"/>
          </p:nvPr>
        </p:nvSpPr>
        <p:spPr>
          <a:solidFill>
            <a:srgbClr val="00B0F0"/>
          </a:solidFill>
        </p:spPr>
        <p:txBody>
          <a:bodyPr/>
          <a:lstStyle/>
          <a:p>
            <a:r>
              <a:rPr lang="fr-CA" dirty="0" smtClean="0"/>
              <a:t>Formes de violence </a:t>
            </a:r>
            <a:r>
              <a:rPr lang="fr-CA" sz="2000" dirty="0" smtClean="0"/>
              <a:t>(suite)</a:t>
            </a:r>
            <a:endParaRPr lang="fr-CA" sz="2000" dirty="0" smtClean="0">
              <a:solidFill>
                <a:srgbClr val="6BD501"/>
              </a:solidFill>
            </a:endParaRPr>
          </a:p>
        </p:txBody>
      </p:sp>
      <p:sp>
        <p:nvSpPr>
          <p:cNvPr id="25604" name="Espace réservé du contenu 2"/>
          <p:cNvSpPr>
            <a:spLocks noGrp="1"/>
          </p:cNvSpPr>
          <p:nvPr>
            <p:ph idx="4294967295"/>
          </p:nvPr>
        </p:nvSpPr>
        <p:spPr>
          <a:xfrm>
            <a:off x="457200" y="1600200"/>
            <a:ext cx="8229600" cy="4781550"/>
          </a:xfrm>
        </p:spPr>
        <p:txBody>
          <a:bodyPr/>
          <a:lstStyle/>
          <a:p>
            <a:pPr>
              <a:lnSpc>
                <a:spcPct val="80000"/>
              </a:lnSpc>
            </a:pPr>
            <a:r>
              <a:rPr lang="fr-CA" sz="2200" b="1" i="1" dirty="0" smtClean="0"/>
              <a:t>Violence en lien avec la sexualité</a:t>
            </a:r>
            <a:r>
              <a:rPr lang="fr-CA" sz="2200" i="1" dirty="0" smtClean="0"/>
              <a:t>. </a:t>
            </a:r>
          </a:p>
          <a:p>
            <a:pPr marL="400050" lvl="1" indent="0">
              <a:lnSpc>
                <a:spcPct val="80000"/>
              </a:lnSpc>
              <a:buFont typeface="Arial" pitchFamily="34" charset="0"/>
              <a:buNone/>
            </a:pPr>
            <a:r>
              <a:rPr lang="fr-CA" sz="2000" dirty="0" smtClean="0"/>
              <a:t>Exemples : provoquer des contacts sexuels non désirés, faire des gestes de nature sexuelle, émettre des commentaires sexuels abusifs, </a:t>
            </a:r>
            <a:r>
              <a:rPr lang="fr-CA" sz="2000" u="sng" dirty="0" smtClean="0"/>
              <a:t>répandre des rumeurs sur un comportement sexuel ou une orientation sexuelle,</a:t>
            </a:r>
            <a:r>
              <a:rPr lang="fr-CA" sz="2000" dirty="0" smtClean="0"/>
              <a:t> traiter l’autre d’homosexuel (ex. : gai, </a:t>
            </a:r>
            <a:r>
              <a:rPr lang="fr-CA" sz="2000" i="1" dirty="0" err="1" smtClean="0"/>
              <a:t>fif</a:t>
            </a:r>
            <a:r>
              <a:rPr lang="fr-CA" sz="2000" dirty="0" smtClean="0"/>
              <a:t>) ou de lesbienne.</a:t>
            </a:r>
          </a:p>
          <a:p>
            <a:pPr>
              <a:lnSpc>
                <a:spcPct val="80000"/>
              </a:lnSpc>
              <a:buFont typeface="Arial" pitchFamily="34" charset="0"/>
              <a:buNone/>
            </a:pPr>
            <a:r>
              <a:rPr lang="fr-CA" sz="2200" i="1" dirty="0" smtClean="0"/>
              <a:t> </a:t>
            </a:r>
            <a:endParaRPr lang="fr-CA" sz="2200" dirty="0" smtClean="0"/>
          </a:p>
          <a:p>
            <a:pPr>
              <a:lnSpc>
                <a:spcPct val="80000"/>
              </a:lnSpc>
            </a:pPr>
            <a:r>
              <a:rPr lang="fr-CA" sz="2200" b="1" i="1" dirty="0" smtClean="0"/>
              <a:t>Discrimination fondée sur l’origine ethnique, la religion, le sexe, le handicap ou autre</a:t>
            </a:r>
            <a:r>
              <a:rPr lang="fr-CA" sz="2200" i="1" dirty="0" smtClean="0"/>
              <a:t>.</a:t>
            </a:r>
            <a:endParaRPr lang="fr-CA" sz="2200" dirty="0"/>
          </a:p>
          <a:p>
            <a:pPr marL="361950" indent="0">
              <a:lnSpc>
                <a:spcPct val="80000"/>
              </a:lnSpc>
              <a:buNone/>
            </a:pPr>
            <a:r>
              <a:rPr lang="fr-CA" sz="2000" dirty="0" smtClean="0"/>
              <a:t>Exemples : </a:t>
            </a:r>
            <a:r>
              <a:rPr lang="fr-CA" sz="2000" u="sng" dirty="0" smtClean="0"/>
              <a:t>exclure</a:t>
            </a:r>
            <a:r>
              <a:rPr lang="fr-CA" sz="2000" dirty="0" smtClean="0"/>
              <a:t> ou traiter avec mépris une personne en raison de sa         nationalité, ses croyances, son apparence religieuse ou sa différence.</a:t>
            </a:r>
            <a:r>
              <a:rPr lang="fr-CA" sz="2200" b="1" i="1" dirty="0"/>
              <a:t> </a:t>
            </a:r>
            <a:endParaRPr lang="fr-CA" sz="2200" b="1" i="1" dirty="0" smtClean="0"/>
          </a:p>
          <a:p>
            <a:pPr>
              <a:lnSpc>
                <a:spcPct val="80000"/>
              </a:lnSpc>
            </a:pPr>
            <a:endParaRPr lang="fr-CA" sz="2200" b="1" i="1" dirty="0"/>
          </a:p>
          <a:p>
            <a:pPr>
              <a:lnSpc>
                <a:spcPct val="80000"/>
              </a:lnSpc>
            </a:pPr>
            <a:r>
              <a:rPr lang="fr-CA" sz="2200" b="1" i="1" dirty="0" smtClean="0"/>
              <a:t>Violence </a:t>
            </a:r>
            <a:r>
              <a:rPr lang="fr-CA" sz="2200" b="1" i="1" dirty="0"/>
              <a:t>par voie électronique</a:t>
            </a:r>
            <a:r>
              <a:rPr lang="fr-CA" sz="2200" b="1" dirty="0"/>
              <a:t>. </a:t>
            </a:r>
          </a:p>
          <a:p>
            <a:pPr marL="400050" lvl="1" indent="0">
              <a:lnSpc>
                <a:spcPct val="80000"/>
              </a:lnSpc>
              <a:buNone/>
            </a:pPr>
            <a:r>
              <a:rPr lang="fr-CA" sz="2000" dirty="0"/>
              <a:t>Exemples : envoyer des courriels, des messages textuels ou des photos par cellulaire dans le but de menacer, blesser, gêner, ridiculiser, </a:t>
            </a:r>
            <a:r>
              <a:rPr lang="fr-CA" sz="2000" u="sng" dirty="0"/>
              <a:t>révéler des secrets, exclure du groupe, briser une réputation ou une amitié.</a:t>
            </a:r>
          </a:p>
          <a:p>
            <a:pPr marL="400050" lvl="1" indent="0">
              <a:lnSpc>
                <a:spcPct val="80000"/>
              </a:lnSpc>
              <a:buFont typeface="Arial" pitchFamily="34" charset="0"/>
              <a:buNone/>
            </a:pPr>
            <a:endParaRPr lang="fr-CA" sz="2000" dirty="0" smtClean="0"/>
          </a:p>
          <a:p>
            <a:pPr marL="400050" lvl="1" indent="0">
              <a:lnSpc>
                <a:spcPct val="80000"/>
              </a:lnSpc>
              <a:buFont typeface="Arial" pitchFamily="34" charset="0"/>
              <a:buNone/>
            </a:pPr>
            <a:endParaRPr lang="fr-CA" sz="2000" dirty="0"/>
          </a:p>
          <a:p>
            <a:pPr marL="400050" lvl="1" indent="0">
              <a:lnSpc>
                <a:spcPct val="80000"/>
              </a:lnSpc>
              <a:buFont typeface="Arial" pitchFamily="34" charset="0"/>
              <a:buNone/>
            </a:pPr>
            <a:endParaRPr lang="fr-CA" sz="2000" dirty="0" smtClean="0"/>
          </a:p>
        </p:txBody>
      </p:sp>
    </p:spTree>
    <p:extLst>
      <p:ext uri="{BB962C8B-B14F-4D97-AF65-F5344CB8AC3E}">
        <p14:creationId xmlns:p14="http://schemas.microsoft.com/office/powerpoint/2010/main" val="30319841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561482A7-1D23-42AE-85FB-EFCFBCF31D5C}" type="slidenum">
              <a:rPr lang="fr-CA"/>
              <a:pPr>
                <a:defRPr/>
              </a:pPr>
              <a:t>18</a:t>
            </a:fld>
            <a:endParaRPr lang="fr-CA"/>
          </a:p>
        </p:txBody>
      </p:sp>
      <p:sp>
        <p:nvSpPr>
          <p:cNvPr id="26627" name="Text Box 15"/>
          <p:cNvSpPr txBox="1">
            <a:spLocks noChangeArrowheads="1"/>
          </p:cNvSpPr>
          <p:nvPr>
            <p:custDataLst>
              <p:tags r:id="rId1"/>
            </p:custDataLst>
          </p:nvPr>
        </p:nvSpPr>
        <p:spPr bwMode="auto">
          <a:xfrm>
            <a:off x="700088" y="1125538"/>
            <a:ext cx="7543800" cy="4700587"/>
          </a:xfrm>
          <a:prstGeom prst="rect">
            <a:avLst/>
          </a:prstGeom>
          <a:solidFill>
            <a:srgbClr val="00B0F0"/>
          </a:solidFill>
          <a:ln>
            <a:noFill/>
          </a:ln>
          <a:extLst/>
        </p:spPr>
        <p:txBody>
          <a:bodyPr>
            <a:spAutoFit/>
          </a:bodyPr>
          <a:lstStyle>
            <a:lvl1pPr eaLnBrk="0" hangingPunct="0">
              <a:tabLst>
                <a:tab pos="2000250" algn="l"/>
              </a:tabLst>
              <a:defRPr>
                <a:solidFill>
                  <a:schemeClr val="tx1"/>
                </a:solidFill>
                <a:latin typeface="Arial" pitchFamily="34" charset="0"/>
              </a:defRPr>
            </a:lvl1pPr>
            <a:lvl2pPr marL="952500" indent="-381000" eaLnBrk="0" hangingPunct="0">
              <a:tabLst>
                <a:tab pos="2000250" algn="l"/>
              </a:tabLst>
              <a:defRPr>
                <a:solidFill>
                  <a:schemeClr val="tx1"/>
                </a:solidFill>
                <a:latin typeface="Arial" pitchFamily="34" charset="0"/>
              </a:defRPr>
            </a:lvl2pPr>
            <a:lvl3pPr marL="1143000" indent="-228600" eaLnBrk="0" hangingPunct="0">
              <a:tabLst>
                <a:tab pos="2000250" algn="l"/>
              </a:tabLst>
              <a:defRPr>
                <a:solidFill>
                  <a:schemeClr val="tx1"/>
                </a:solidFill>
                <a:latin typeface="Arial" pitchFamily="34" charset="0"/>
              </a:defRPr>
            </a:lvl3pPr>
            <a:lvl4pPr marL="2247900" indent="-457200" eaLnBrk="0" hangingPunct="0">
              <a:tabLst>
                <a:tab pos="2000250" algn="l"/>
              </a:tabLst>
              <a:defRPr>
                <a:solidFill>
                  <a:schemeClr val="tx1"/>
                </a:solidFill>
                <a:latin typeface="Arial" pitchFamily="34" charset="0"/>
              </a:defRPr>
            </a:lvl4pPr>
            <a:lvl5pPr marL="2057400" indent="-228600" eaLnBrk="0" hangingPunct="0">
              <a:tabLst>
                <a:tab pos="2000250" algn="l"/>
              </a:tabLst>
              <a:defRPr>
                <a:solidFill>
                  <a:schemeClr val="tx1"/>
                </a:solidFill>
                <a:latin typeface="Arial" pitchFamily="34" charset="0"/>
              </a:defRPr>
            </a:lvl5pPr>
            <a:lvl6pPr marL="2514600" indent="-228600" eaLnBrk="0" fontAlgn="base" hangingPunct="0">
              <a:spcBef>
                <a:spcPct val="0"/>
              </a:spcBef>
              <a:spcAft>
                <a:spcPct val="0"/>
              </a:spcAft>
              <a:tabLst>
                <a:tab pos="2000250" algn="l"/>
              </a:tabLst>
              <a:defRPr>
                <a:solidFill>
                  <a:schemeClr val="tx1"/>
                </a:solidFill>
                <a:latin typeface="Arial" pitchFamily="34" charset="0"/>
              </a:defRPr>
            </a:lvl6pPr>
            <a:lvl7pPr marL="2971800" indent="-228600" eaLnBrk="0" fontAlgn="base" hangingPunct="0">
              <a:spcBef>
                <a:spcPct val="0"/>
              </a:spcBef>
              <a:spcAft>
                <a:spcPct val="0"/>
              </a:spcAft>
              <a:tabLst>
                <a:tab pos="2000250" algn="l"/>
              </a:tabLst>
              <a:defRPr>
                <a:solidFill>
                  <a:schemeClr val="tx1"/>
                </a:solidFill>
                <a:latin typeface="Arial" pitchFamily="34" charset="0"/>
              </a:defRPr>
            </a:lvl7pPr>
            <a:lvl8pPr marL="3429000" indent="-228600" eaLnBrk="0" fontAlgn="base" hangingPunct="0">
              <a:spcBef>
                <a:spcPct val="0"/>
              </a:spcBef>
              <a:spcAft>
                <a:spcPct val="0"/>
              </a:spcAft>
              <a:tabLst>
                <a:tab pos="2000250" algn="l"/>
              </a:tabLst>
              <a:defRPr>
                <a:solidFill>
                  <a:schemeClr val="tx1"/>
                </a:solidFill>
                <a:latin typeface="Arial" pitchFamily="34" charset="0"/>
              </a:defRPr>
            </a:lvl8pPr>
            <a:lvl9pPr marL="3886200" indent="-228600" eaLnBrk="0" fontAlgn="base" hangingPunct="0">
              <a:spcBef>
                <a:spcPct val="0"/>
              </a:spcBef>
              <a:spcAft>
                <a:spcPct val="0"/>
              </a:spcAft>
              <a:tabLst>
                <a:tab pos="2000250" algn="l"/>
              </a:tabLst>
              <a:defRPr>
                <a:solidFill>
                  <a:schemeClr val="tx1"/>
                </a:solidFill>
                <a:latin typeface="Arial" pitchFamily="34" charset="0"/>
              </a:defRPr>
            </a:lvl9pPr>
          </a:lstStyle>
          <a:p>
            <a:pPr algn="just" eaLnBrk="1" hangingPunct="1">
              <a:lnSpc>
                <a:spcPct val="115000"/>
              </a:lnSpc>
              <a:buClr>
                <a:srgbClr val="000066"/>
              </a:buClr>
              <a:buFont typeface="Wingdings" pitchFamily="2" charset="2"/>
              <a:buNone/>
            </a:pPr>
            <a:r>
              <a:rPr kumimoji="1" lang="fr-CA" sz="2400" b="1" dirty="0">
                <a:solidFill>
                  <a:srgbClr val="000066"/>
                </a:solidFill>
                <a:cs typeface="Times New Roman" pitchFamily="18" charset="0"/>
              </a:rPr>
              <a:t>L’agressivité est :</a:t>
            </a:r>
          </a:p>
          <a:p>
            <a:pPr algn="just" eaLnBrk="1" hangingPunct="1">
              <a:lnSpc>
                <a:spcPct val="115000"/>
              </a:lnSpc>
              <a:buClr>
                <a:srgbClr val="000066"/>
              </a:buClr>
              <a:buFont typeface="Wingdings" pitchFamily="2" charset="2"/>
              <a:buNone/>
            </a:pPr>
            <a:endParaRPr kumimoji="1" lang="fr-CA" sz="900" b="1"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inhérente à la nature humaine et aux relations interpersonnelles</a:t>
            </a:r>
          </a:p>
          <a:p>
            <a:pPr lvl="1" algn="just" eaLnBrk="1" hangingPunct="1">
              <a:lnSpc>
                <a:spcPct val="115000"/>
              </a:lnSpc>
              <a:buClr>
                <a:srgbClr val="000066"/>
              </a:buClr>
              <a:buFont typeface="Wingdings" pitchFamily="2" charset="2"/>
              <a:buNone/>
            </a:pPr>
            <a:endParaRPr kumimoji="1" lang="fr-CA" sz="9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indispensable à la survie de l’être humain</a:t>
            </a:r>
          </a:p>
          <a:p>
            <a:pPr lvl="1" algn="just" eaLnBrk="1" hangingPunct="1">
              <a:lnSpc>
                <a:spcPct val="115000"/>
              </a:lnSpc>
              <a:buClr>
                <a:srgbClr val="000066"/>
              </a:buClr>
              <a:buFont typeface="Wingdings" pitchFamily="2" charset="2"/>
              <a:buNone/>
            </a:pPr>
            <a:endParaRPr kumimoji="1" lang="fr-CA" sz="9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ni bonne ni mauvaise en soi</a:t>
            </a:r>
          </a:p>
          <a:p>
            <a:pPr lvl="1" algn="just" eaLnBrk="1" hangingPunct="1">
              <a:lnSpc>
                <a:spcPct val="115000"/>
              </a:lnSpc>
              <a:buClr>
                <a:srgbClr val="000066"/>
              </a:buClr>
              <a:buFont typeface="Wingdings" pitchFamily="2" charset="2"/>
              <a:buNone/>
            </a:pPr>
            <a:endParaRPr kumimoji="1" lang="fr-CA" sz="9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une force d’affirmation, de construction et de définition de l’individu</a:t>
            </a:r>
          </a:p>
          <a:p>
            <a:pPr lvl="1" algn="just" eaLnBrk="1" hangingPunct="1">
              <a:lnSpc>
                <a:spcPct val="115000"/>
              </a:lnSpc>
              <a:buClr>
                <a:srgbClr val="000066"/>
              </a:buClr>
              <a:buFont typeface="Wingdings" pitchFamily="2" charset="2"/>
              <a:buNone/>
            </a:pPr>
            <a:endParaRPr kumimoji="1" lang="fr-CA" sz="9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peut avoir pour fonction de</a:t>
            </a:r>
          </a:p>
          <a:p>
            <a:pPr lvl="3" algn="just" eaLnBrk="1" hangingPunct="1">
              <a:lnSpc>
                <a:spcPct val="115000"/>
              </a:lnSpc>
              <a:buClr>
                <a:srgbClr val="000066"/>
              </a:buClr>
              <a:buFontTx/>
              <a:buChar char="•"/>
            </a:pPr>
            <a:r>
              <a:rPr kumimoji="1" lang="fr-CA" sz="2000" dirty="0">
                <a:solidFill>
                  <a:srgbClr val="000066"/>
                </a:solidFill>
              </a:rPr>
              <a:t>faire évoluer une relation</a:t>
            </a:r>
          </a:p>
          <a:p>
            <a:pPr lvl="3" algn="just" eaLnBrk="1" hangingPunct="1">
              <a:lnSpc>
                <a:spcPct val="115000"/>
              </a:lnSpc>
              <a:buClr>
                <a:srgbClr val="000066"/>
              </a:buClr>
              <a:buFontTx/>
              <a:buChar char="•"/>
            </a:pPr>
            <a:r>
              <a:rPr kumimoji="1" lang="fr-CA" sz="2000" dirty="0">
                <a:solidFill>
                  <a:srgbClr val="000066"/>
                </a:solidFill>
              </a:rPr>
              <a:t>modifier une situation</a:t>
            </a:r>
            <a:endParaRPr kumimoji="1" lang="fr-CA" sz="2200" dirty="0">
              <a:solidFill>
                <a:srgbClr val="000066"/>
              </a:solidFill>
              <a:cs typeface="Times New Roman" pitchFamily="18" charset="0"/>
            </a:endParaRPr>
          </a:p>
        </p:txBody>
      </p:sp>
      <p:pic>
        <p:nvPicPr>
          <p:cNvPr id="26628" name="Picture 2"/>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5"/>
          <p:cNvSpPr>
            <a:spLocks noChangeArrowheads="1"/>
          </p:cNvSpPr>
          <p:nvPr>
            <p:custDataLst>
              <p:tags r:id="rId4"/>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20" name="Rectangle 19"/>
          <p:cNvSpPr>
            <a:spLocks noChangeArrowheads="1"/>
          </p:cNvSpPr>
          <p:nvPr>
            <p:custDataLst>
              <p:tags r:id="rId5"/>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spTree>
    <p:extLst>
      <p:ext uri="{BB962C8B-B14F-4D97-AF65-F5344CB8AC3E}">
        <p14:creationId xmlns:p14="http://schemas.microsoft.com/office/powerpoint/2010/main" val="387576267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2"/>
          </p:nvPr>
        </p:nvSpPr>
        <p:spPr/>
        <p:txBody>
          <a:bodyPr/>
          <a:lstStyle/>
          <a:p>
            <a:pPr>
              <a:defRPr/>
            </a:pPr>
            <a:fld id="{FFDD9E58-73ED-4574-8688-180F77165865}" type="slidenum">
              <a:rPr lang="fr-CA"/>
              <a:pPr>
                <a:defRPr/>
              </a:pPr>
              <a:t>19</a:t>
            </a:fld>
            <a:endParaRPr lang="fr-CA"/>
          </a:p>
        </p:txBody>
      </p:sp>
      <p:pic>
        <p:nvPicPr>
          <p:cNvPr id="29699" name="Picture 1053" descr="Scolaire"/>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1403350" y="2420938"/>
            <a:ext cx="27686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1039"/>
          <p:cNvSpPr txBox="1">
            <a:spLocks noChangeArrowheads="1"/>
          </p:cNvSpPr>
          <p:nvPr>
            <p:custDataLst>
              <p:tags r:id="rId2"/>
            </p:custDataLst>
          </p:nvPr>
        </p:nvSpPr>
        <p:spPr bwMode="auto">
          <a:xfrm>
            <a:off x="684213" y="1196975"/>
            <a:ext cx="7543800" cy="1020763"/>
          </a:xfrm>
          <a:prstGeom prst="rect">
            <a:avLst/>
          </a:prstGeom>
          <a:solidFill>
            <a:srgbClr val="00B0F0"/>
          </a:solidFill>
          <a:ln>
            <a:noFill/>
          </a:ln>
          <a:extLst/>
        </p:spPr>
        <p:txBody>
          <a:bodyPr>
            <a:spAutoFit/>
          </a:bodyPr>
          <a:lstStyle>
            <a:lvl1pPr eaLnBrk="0" hangingPunct="0">
              <a:tabLst>
                <a:tab pos="2000250" algn="l"/>
              </a:tabLst>
              <a:defRPr>
                <a:solidFill>
                  <a:schemeClr val="tx1"/>
                </a:solidFill>
                <a:latin typeface="Arial" pitchFamily="34" charset="0"/>
              </a:defRPr>
            </a:lvl1pPr>
            <a:lvl2pPr marL="952500" indent="-381000" eaLnBrk="0" hangingPunct="0">
              <a:tabLst>
                <a:tab pos="2000250" algn="l"/>
              </a:tabLst>
              <a:defRPr>
                <a:solidFill>
                  <a:schemeClr val="tx1"/>
                </a:solidFill>
                <a:latin typeface="Arial" pitchFamily="34" charset="0"/>
              </a:defRPr>
            </a:lvl2pPr>
            <a:lvl3pPr marL="1143000" indent="-228600" eaLnBrk="0" hangingPunct="0">
              <a:tabLst>
                <a:tab pos="2000250" algn="l"/>
              </a:tabLst>
              <a:defRPr>
                <a:solidFill>
                  <a:schemeClr val="tx1"/>
                </a:solidFill>
                <a:latin typeface="Arial" pitchFamily="34" charset="0"/>
              </a:defRPr>
            </a:lvl3pPr>
            <a:lvl4pPr marL="1600200" indent="-228600" eaLnBrk="0" hangingPunct="0">
              <a:tabLst>
                <a:tab pos="2000250" algn="l"/>
              </a:tabLst>
              <a:defRPr>
                <a:solidFill>
                  <a:schemeClr val="tx1"/>
                </a:solidFill>
                <a:latin typeface="Arial" pitchFamily="34" charset="0"/>
              </a:defRPr>
            </a:lvl4pPr>
            <a:lvl5pPr marL="2057400" indent="-228600" eaLnBrk="0" hangingPunct="0">
              <a:tabLst>
                <a:tab pos="2000250" algn="l"/>
              </a:tabLst>
              <a:defRPr>
                <a:solidFill>
                  <a:schemeClr val="tx1"/>
                </a:solidFill>
                <a:latin typeface="Arial" pitchFamily="34" charset="0"/>
              </a:defRPr>
            </a:lvl5pPr>
            <a:lvl6pPr marL="2514600" indent="-228600" eaLnBrk="0" fontAlgn="base" hangingPunct="0">
              <a:spcBef>
                <a:spcPct val="0"/>
              </a:spcBef>
              <a:spcAft>
                <a:spcPct val="0"/>
              </a:spcAft>
              <a:tabLst>
                <a:tab pos="2000250" algn="l"/>
              </a:tabLst>
              <a:defRPr>
                <a:solidFill>
                  <a:schemeClr val="tx1"/>
                </a:solidFill>
                <a:latin typeface="Arial" pitchFamily="34" charset="0"/>
              </a:defRPr>
            </a:lvl6pPr>
            <a:lvl7pPr marL="2971800" indent="-228600" eaLnBrk="0" fontAlgn="base" hangingPunct="0">
              <a:spcBef>
                <a:spcPct val="0"/>
              </a:spcBef>
              <a:spcAft>
                <a:spcPct val="0"/>
              </a:spcAft>
              <a:tabLst>
                <a:tab pos="2000250" algn="l"/>
              </a:tabLst>
              <a:defRPr>
                <a:solidFill>
                  <a:schemeClr val="tx1"/>
                </a:solidFill>
                <a:latin typeface="Arial" pitchFamily="34" charset="0"/>
              </a:defRPr>
            </a:lvl7pPr>
            <a:lvl8pPr marL="3429000" indent="-228600" eaLnBrk="0" fontAlgn="base" hangingPunct="0">
              <a:spcBef>
                <a:spcPct val="0"/>
              </a:spcBef>
              <a:spcAft>
                <a:spcPct val="0"/>
              </a:spcAft>
              <a:tabLst>
                <a:tab pos="2000250" algn="l"/>
              </a:tabLst>
              <a:defRPr>
                <a:solidFill>
                  <a:schemeClr val="tx1"/>
                </a:solidFill>
                <a:latin typeface="Arial" pitchFamily="34" charset="0"/>
              </a:defRPr>
            </a:lvl8pPr>
            <a:lvl9pPr marL="3886200" indent="-228600" eaLnBrk="0" fontAlgn="base" hangingPunct="0">
              <a:spcBef>
                <a:spcPct val="0"/>
              </a:spcBef>
              <a:spcAft>
                <a:spcPct val="0"/>
              </a:spcAft>
              <a:tabLst>
                <a:tab pos="2000250" algn="l"/>
              </a:tabLst>
              <a:defRPr>
                <a:solidFill>
                  <a:schemeClr val="tx1"/>
                </a:solidFill>
                <a:latin typeface="Arial" pitchFamily="34" charset="0"/>
              </a:defRPr>
            </a:lvl9pPr>
          </a:lstStyle>
          <a:p>
            <a:pPr algn="just" eaLnBrk="1" hangingPunct="1">
              <a:lnSpc>
                <a:spcPct val="115000"/>
              </a:lnSpc>
              <a:buClr>
                <a:srgbClr val="000066"/>
              </a:buClr>
              <a:buFont typeface="Wingdings" pitchFamily="2" charset="2"/>
              <a:buNone/>
            </a:pPr>
            <a:r>
              <a:rPr kumimoji="1" lang="fr-CA" sz="2400" b="1" dirty="0">
                <a:solidFill>
                  <a:srgbClr val="000066"/>
                </a:solidFill>
                <a:cs typeface="Times New Roman" pitchFamily="18" charset="0"/>
              </a:rPr>
              <a:t>Distinction :</a:t>
            </a:r>
          </a:p>
          <a:p>
            <a:pPr algn="just" eaLnBrk="1" hangingPunct="1">
              <a:lnSpc>
                <a:spcPct val="115000"/>
              </a:lnSpc>
              <a:buClr>
                <a:srgbClr val="000066"/>
              </a:buClr>
              <a:buFont typeface="Wingdings" pitchFamily="2" charset="2"/>
              <a:buNone/>
            </a:pPr>
            <a:endParaRPr kumimoji="1" lang="fr-CA" sz="9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endParaRPr kumimoji="1" lang="fr-CA" sz="2000" dirty="0">
              <a:solidFill>
                <a:srgbClr val="000066"/>
              </a:solidFill>
              <a:cs typeface="Times New Roman" pitchFamily="18" charset="0"/>
            </a:endParaRPr>
          </a:p>
        </p:txBody>
      </p:sp>
      <p:sp>
        <p:nvSpPr>
          <p:cNvPr id="29701" name="Rectangle 1043"/>
          <p:cNvSpPr>
            <a:spLocks noChangeArrowheads="1"/>
          </p:cNvSpPr>
          <p:nvPr>
            <p:custDataLst>
              <p:tags r:id="rId3"/>
            </p:custDataLst>
          </p:nvPr>
        </p:nvSpPr>
        <p:spPr bwMode="auto">
          <a:xfrm>
            <a:off x="4419600" y="3581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r-CA" sz="12000">
                <a:latin typeface="Times New Roman" pitchFamily="18" charset="0"/>
              </a:rPr>
              <a:t>=</a:t>
            </a:r>
          </a:p>
        </p:txBody>
      </p:sp>
      <p:sp>
        <p:nvSpPr>
          <p:cNvPr id="29702" name="AutoShape 1046"/>
          <p:cNvSpPr>
            <a:spLocks noChangeArrowheads="1"/>
          </p:cNvSpPr>
          <p:nvPr>
            <p:custDataLst>
              <p:tags r:id="rId4"/>
            </p:custDataLst>
          </p:nvPr>
        </p:nvSpPr>
        <p:spPr bwMode="auto">
          <a:xfrm>
            <a:off x="5791200" y="2667000"/>
            <a:ext cx="2819400" cy="2438400"/>
          </a:xfrm>
          <a:prstGeom prst="hexagon">
            <a:avLst>
              <a:gd name="adj" fmla="val 28906"/>
              <a:gd name="vf" fmla="val 115470"/>
            </a:avLst>
          </a:prstGeom>
          <a:solidFill>
            <a:srgbClr val="FF0000"/>
          </a:solidFill>
          <a:ln w="50800">
            <a:solidFill>
              <a:schemeClr val="tx1"/>
            </a:solidFill>
            <a:miter lim="800000"/>
            <a:headEnd/>
            <a:tailEnd/>
          </a:ln>
          <a:effectLst>
            <a:outerShdw dist="104727" dir="20757825" algn="ctr" rotWithShape="0">
              <a:srgbClr val="FF0000">
                <a:alpha val="50000"/>
              </a:srgbClr>
            </a:outerShdw>
          </a:effectLst>
        </p:spPr>
        <p:txBody>
          <a:bodyPr wrap="none" anchor="ctr"/>
          <a:lstStyle/>
          <a:p>
            <a:pPr algn="ctr">
              <a:lnSpc>
                <a:spcPct val="115000"/>
              </a:lnSpc>
              <a:buClr>
                <a:srgbClr val="000066"/>
              </a:buClr>
              <a:buFont typeface="Wingdings" pitchFamily="2" charset="2"/>
              <a:buNone/>
            </a:pPr>
            <a:r>
              <a:rPr kumimoji="1" lang="fr-CA" sz="2800" b="1" i="1">
                <a:solidFill>
                  <a:schemeClr val="bg1"/>
                </a:solidFill>
                <a:cs typeface="Times New Roman" pitchFamily="18" charset="0"/>
              </a:rPr>
              <a:t>Agression</a:t>
            </a:r>
            <a:r>
              <a:rPr kumimoji="1" lang="fr-CA" b="1" i="1">
                <a:solidFill>
                  <a:schemeClr val="bg1"/>
                </a:solidFill>
                <a:cs typeface="Times New Roman" pitchFamily="18" charset="0"/>
              </a:rPr>
              <a:t/>
            </a:r>
            <a:br>
              <a:rPr kumimoji="1" lang="fr-CA" b="1" i="1">
                <a:solidFill>
                  <a:schemeClr val="bg1"/>
                </a:solidFill>
                <a:cs typeface="Times New Roman" pitchFamily="18" charset="0"/>
              </a:rPr>
            </a:br>
            <a:r>
              <a:rPr kumimoji="1" lang="fr-CA" sz="2000" b="1" i="1">
                <a:solidFill>
                  <a:schemeClr val="bg1"/>
                </a:solidFill>
                <a:cs typeface="Times New Roman" pitchFamily="18" charset="0"/>
              </a:rPr>
              <a:t>(acte de violence)</a:t>
            </a:r>
          </a:p>
          <a:p>
            <a:pPr algn="ctr"/>
            <a:endParaRPr lang="fr-CA" sz="2000">
              <a:solidFill>
                <a:schemeClr val="bg1"/>
              </a:solidFill>
              <a:latin typeface="Times New Roman" pitchFamily="18" charset="0"/>
            </a:endParaRPr>
          </a:p>
        </p:txBody>
      </p:sp>
      <p:sp>
        <p:nvSpPr>
          <p:cNvPr id="378905" name="Text Box 1049"/>
          <p:cNvSpPr txBox="1">
            <a:spLocks noChangeArrowheads="1"/>
          </p:cNvSpPr>
          <p:nvPr>
            <p:custDataLst>
              <p:tags r:id="rId5"/>
            </p:custDataLst>
          </p:nvPr>
        </p:nvSpPr>
        <p:spPr bwMode="auto">
          <a:xfrm>
            <a:off x="1260475" y="3429000"/>
            <a:ext cx="3095625" cy="823913"/>
          </a:xfrm>
          <a:prstGeom prst="rect">
            <a:avLst/>
          </a:prstGeom>
          <a:noFill/>
          <a:ln w="9525">
            <a:noFill/>
            <a:miter lim="800000"/>
            <a:headEnd/>
            <a:tailEnd/>
          </a:ln>
          <a:effectLst/>
        </p:spPr>
        <p:txBody>
          <a:bodyPr>
            <a:spAutoFit/>
          </a:bodyPr>
          <a:lstStyle/>
          <a:p>
            <a:pPr algn="ctr" eaLnBrk="0" hangingPunct="0">
              <a:defRPr/>
            </a:pPr>
            <a:r>
              <a:rPr kumimoji="1" lang="fr-CA" sz="2800" b="1">
                <a:solidFill>
                  <a:schemeClr val="bg1"/>
                </a:solidFill>
                <a:effectLst>
                  <a:outerShdw blurRad="38100" dist="38100" dir="2700000" algn="tl">
                    <a:srgbClr val="C0C0C0"/>
                  </a:outerShdw>
                </a:effectLst>
                <a:cs typeface="Times New Roman" pitchFamily="18" charset="0"/>
              </a:rPr>
              <a:t>Agres</a:t>
            </a:r>
            <a:r>
              <a:rPr kumimoji="1" lang="fr-CA" sz="2800" b="1">
                <a:effectLst>
                  <a:outerShdw blurRad="38100" dist="38100" dir="2700000" algn="tl">
                    <a:srgbClr val="C0C0C0"/>
                  </a:outerShdw>
                </a:effectLst>
                <a:cs typeface="Times New Roman" pitchFamily="18" charset="0"/>
              </a:rPr>
              <a:t>sivité </a:t>
            </a:r>
            <a:r>
              <a:rPr kumimoji="1" lang="fr-CA" sz="2800" b="1">
                <a:solidFill>
                  <a:srgbClr val="000099"/>
                </a:solidFill>
                <a:effectLst>
                  <a:outerShdw blurRad="38100" dist="38100" dir="2700000" algn="tl">
                    <a:srgbClr val="C0C0C0"/>
                  </a:outerShdw>
                </a:effectLst>
                <a:cs typeface="Times New Roman" pitchFamily="18" charset="0"/>
              </a:rPr>
              <a:t/>
            </a:r>
            <a:br>
              <a:rPr kumimoji="1" lang="fr-CA" sz="2800" b="1">
                <a:solidFill>
                  <a:srgbClr val="000099"/>
                </a:solidFill>
                <a:effectLst>
                  <a:outerShdw blurRad="38100" dist="38100" dir="2700000" algn="tl">
                    <a:srgbClr val="C0C0C0"/>
                  </a:outerShdw>
                </a:effectLst>
                <a:cs typeface="Times New Roman" pitchFamily="18" charset="0"/>
              </a:rPr>
            </a:br>
            <a:r>
              <a:rPr kumimoji="1" lang="fr-CA" sz="2000" b="1">
                <a:solidFill>
                  <a:schemeClr val="bg1"/>
                </a:solidFill>
                <a:effectLst>
                  <a:outerShdw blurRad="38100" dist="38100" dir="2700000" algn="tl">
                    <a:srgbClr val="C0C0C0"/>
                  </a:outerShdw>
                </a:effectLst>
                <a:cs typeface="Times New Roman" pitchFamily="18" charset="0"/>
              </a:rPr>
              <a:t>(énergie </a:t>
            </a:r>
            <a:r>
              <a:rPr kumimoji="1" lang="fr-CA" sz="2000" b="1">
                <a:effectLst>
                  <a:outerShdw blurRad="38100" dist="38100" dir="2700000" algn="tl">
                    <a:srgbClr val="C0C0C0"/>
                  </a:outerShdw>
                </a:effectLst>
                <a:cs typeface="Times New Roman" pitchFamily="18" charset="0"/>
              </a:rPr>
              <a:t>vitale)</a:t>
            </a:r>
          </a:p>
        </p:txBody>
      </p:sp>
      <p:sp>
        <p:nvSpPr>
          <p:cNvPr id="29704" name="Line 1044"/>
          <p:cNvSpPr>
            <a:spLocks noChangeShapeType="1"/>
          </p:cNvSpPr>
          <p:nvPr>
            <p:custDataLst>
              <p:tags r:id="rId6"/>
            </p:custDataLst>
          </p:nvPr>
        </p:nvSpPr>
        <p:spPr bwMode="auto">
          <a:xfrm flipH="1">
            <a:off x="4724400" y="3276600"/>
            <a:ext cx="457200" cy="12192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fr-CA"/>
          </a:p>
        </p:txBody>
      </p:sp>
      <p:pic>
        <p:nvPicPr>
          <p:cNvPr id="29705" name="Picture 2"/>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6"/>
          <p:cNvPicPr>
            <a:picLocks noChangeAspect="1" noChangeArrowheads="1"/>
          </p:cNvPicPr>
          <p:nvPr>
            <p:custDataLst>
              <p:tags r:id="rId8"/>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5"/>
          <p:cNvSpPr>
            <a:spLocks noChangeArrowheads="1"/>
          </p:cNvSpPr>
          <p:nvPr>
            <p:custDataLst>
              <p:tags r:id="rId9"/>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26" name="Rectangle 25"/>
          <p:cNvSpPr>
            <a:spLocks noChangeArrowheads="1"/>
          </p:cNvSpPr>
          <p:nvPr>
            <p:custDataLst>
              <p:tags r:id="rId10"/>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spTree>
    <p:extLst>
      <p:ext uri="{BB962C8B-B14F-4D97-AF65-F5344CB8AC3E}">
        <p14:creationId xmlns:p14="http://schemas.microsoft.com/office/powerpoint/2010/main" val="332610326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CA" dirty="0" smtClean="0"/>
              <a:t>Horaire de la rencontre</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Accueil et mot de bienvenu</a:t>
            </a:r>
          </a:p>
          <a:p>
            <a:r>
              <a:rPr lang="fr-CA" dirty="0" smtClean="0"/>
              <a:t>Présentation de la loi 56 et de ses impacts à l’école.</a:t>
            </a:r>
          </a:p>
          <a:p>
            <a:r>
              <a:rPr lang="fr-CA" dirty="0" smtClean="0"/>
              <a:t>Un plan pour prévenir la violence : il faut d’abord différencier certains concepts</a:t>
            </a:r>
          </a:p>
          <a:p>
            <a:r>
              <a:rPr lang="fr-CA" dirty="0" smtClean="0"/>
              <a:t>État de situation Passerelle (octobre 2012)</a:t>
            </a:r>
          </a:p>
          <a:p>
            <a:r>
              <a:rPr lang="fr-CA" dirty="0" smtClean="0"/>
              <a:t>Pause</a:t>
            </a:r>
          </a:p>
          <a:p>
            <a:r>
              <a:rPr lang="fr-CA" dirty="0" smtClean="0"/>
              <a:t>Idées des parents sur les outils</a:t>
            </a:r>
          </a:p>
          <a:p>
            <a:r>
              <a:rPr lang="fr-CA" dirty="0"/>
              <a:t>Idées des parents pour prévenir la violence à l’école</a:t>
            </a:r>
          </a:p>
          <a:p>
            <a:endParaRPr lang="fr-CA" dirty="0" smtClean="0"/>
          </a:p>
          <a:p>
            <a:pPr marL="0" indent="0">
              <a:buNone/>
            </a:pPr>
            <a:endParaRPr lang="fr-CA" dirty="0"/>
          </a:p>
        </p:txBody>
      </p:sp>
    </p:spTree>
    <p:extLst>
      <p:ext uri="{BB962C8B-B14F-4D97-AF65-F5344CB8AC3E}">
        <p14:creationId xmlns:p14="http://schemas.microsoft.com/office/powerpoint/2010/main" val="278153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8E2B6D04-6BCD-4A43-BBB4-9ACB4C66ED5F}" type="slidenum">
              <a:rPr lang="fr-CA"/>
              <a:pPr>
                <a:defRPr/>
              </a:pPr>
              <a:t>20</a:t>
            </a:fld>
            <a:endParaRPr lang="fr-CA"/>
          </a:p>
        </p:txBody>
      </p:sp>
      <p:sp>
        <p:nvSpPr>
          <p:cNvPr id="30723" name="Text Box 1039"/>
          <p:cNvSpPr txBox="1">
            <a:spLocks noChangeArrowheads="1"/>
          </p:cNvSpPr>
          <p:nvPr>
            <p:custDataLst>
              <p:tags r:id="rId1"/>
            </p:custDataLst>
          </p:nvPr>
        </p:nvSpPr>
        <p:spPr bwMode="auto">
          <a:xfrm>
            <a:off x="684213" y="1196975"/>
            <a:ext cx="7543800" cy="4738688"/>
          </a:xfrm>
          <a:prstGeom prst="rect">
            <a:avLst/>
          </a:prstGeom>
          <a:solidFill>
            <a:srgbClr val="00B050"/>
          </a:solidFill>
          <a:ln>
            <a:noFill/>
          </a:ln>
          <a:extLst/>
        </p:spPr>
        <p:txBody>
          <a:bodyPr>
            <a:spAutoFit/>
          </a:bodyPr>
          <a:lstStyle>
            <a:lvl1pPr eaLnBrk="0" hangingPunct="0">
              <a:tabLst>
                <a:tab pos="2000250" algn="l"/>
              </a:tabLst>
              <a:defRPr>
                <a:solidFill>
                  <a:schemeClr val="tx1"/>
                </a:solidFill>
                <a:latin typeface="Arial" pitchFamily="34" charset="0"/>
              </a:defRPr>
            </a:lvl1pPr>
            <a:lvl2pPr marL="952500" indent="-381000" eaLnBrk="0" hangingPunct="0">
              <a:tabLst>
                <a:tab pos="2000250" algn="l"/>
              </a:tabLst>
              <a:defRPr>
                <a:solidFill>
                  <a:schemeClr val="tx1"/>
                </a:solidFill>
                <a:latin typeface="Arial" pitchFamily="34" charset="0"/>
              </a:defRPr>
            </a:lvl2pPr>
            <a:lvl3pPr marL="1143000" indent="-228600" eaLnBrk="0" hangingPunct="0">
              <a:tabLst>
                <a:tab pos="2000250" algn="l"/>
              </a:tabLst>
              <a:defRPr>
                <a:solidFill>
                  <a:schemeClr val="tx1"/>
                </a:solidFill>
                <a:latin typeface="Arial" pitchFamily="34" charset="0"/>
              </a:defRPr>
            </a:lvl3pPr>
            <a:lvl4pPr marL="2247900" indent="-457200" eaLnBrk="0" hangingPunct="0">
              <a:tabLst>
                <a:tab pos="2000250" algn="l"/>
              </a:tabLst>
              <a:defRPr>
                <a:solidFill>
                  <a:schemeClr val="tx1"/>
                </a:solidFill>
                <a:latin typeface="Arial" pitchFamily="34" charset="0"/>
              </a:defRPr>
            </a:lvl4pPr>
            <a:lvl5pPr marL="2057400" indent="-228600" eaLnBrk="0" hangingPunct="0">
              <a:tabLst>
                <a:tab pos="2000250" algn="l"/>
              </a:tabLst>
              <a:defRPr>
                <a:solidFill>
                  <a:schemeClr val="tx1"/>
                </a:solidFill>
                <a:latin typeface="Arial" pitchFamily="34" charset="0"/>
              </a:defRPr>
            </a:lvl5pPr>
            <a:lvl6pPr marL="2514600" indent="-228600" eaLnBrk="0" fontAlgn="base" hangingPunct="0">
              <a:spcBef>
                <a:spcPct val="0"/>
              </a:spcBef>
              <a:spcAft>
                <a:spcPct val="0"/>
              </a:spcAft>
              <a:tabLst>
                <a:tab pos="2000250" algn="l"/>
              </a:tabLst>
              <a:defRPr>
                <a:solidFill>
                  <a:schemeClr val="tx1"/>
                </a:solidFill>
                <a:latin typeface="Arial" pitchFamily="34" charset="0"/>
              </a:defRPr>
            </a:lvl6pPr>
            <a:lvl7pPr marL="2971800" indent="-228600" eaLnBrk="0" fontAlgn="base" hangingPunct="0">
              <a:spcBef>
                <a:spcPct val="0"/>
              </a:spcBef>
              <a:spcAft>
                <a:spcPct val="0"/>
              </a:spcAft>
              <a:tabLst>
                <a:tab pos="2000250" algn="l"/>
              </a:tabLst>
              <a:defRPr>
                <a:solidFill>
                  <a:schemeClr val="tx1"/>
                </a:solidFill>
                <a:latin typeface="Arial" pitchFamily="34" charset="0"/>
              </a:defRPr>
            </a:lvl7pPr>
            <a:lvl8pPr marL="3429000" indent="-228600" eaLnBrk="0" fontAlgn="base" hangingPunct="0">
              <a:spcBef>
                <a:spcPct val="0"/>
              </a:spcBef>
              <a:spcAft>
                <a:spcPct val="0"/>
              </a:spcAft>
              <a:tabLst>
                <a:tab pos="2000250" algn="l"/>
              </a:tabLst>
              <a:defRPr>
                <a:solidFill>
                  <a:schemeClr val="tx1"/>
                </a:solidFill>
                <a:latin typeface="Arial" pitchFamily="34" charset="0"/>
              </a:defRPr>
            </a:lvl8pPr>
            <a:lvl9pPr marL="3886200" indent="-228600" eaLnBrk="0" fontAlgn="base" hangingPunct="0">
              <a:spcBef>
                <a:spcPct val="0"/>
              </a:spcBef>
              <a:spcAft>
                <a:spcPct val="0"/>
              </a:spcAft>
              <a:tabLst>
                <a:tab pos="2000250" algn="l"/>
              </a:tabLst>
              <a:defRPr>
                <a:solidFill>
                  <a:schemeClr val="tx1"/>
                </a:solidFill>
                <a:latin typeface="Arial" pitchFamily="34" charset="0"/>
              </a:defRPr>
            </a:lvl9pPr>
          </a:lstStyle>
          <a:p>
            <a:pPr algn="just" eaLnBrk="1" hangingPunct="1">
              <a:lnSpc>
                <a:spcPct val="115000"/>
              </a:lnSpc>
              <a:buClr>
                <a:srgbClr val="000066"/>
              </a:buClr>
              <a:buFont typeface="Wingdings" pitchFamily="2" charset="2"/>
              <a:buNone/>
            </a:pPr>
            <a:r>
              <a:rPr kumimoji="1" lang="fr-CA" sz="2400" b="1" dirty="0">
                <a:solidFill>
                  <a:srgbClr val="000066"/>
                </a:solidFill>
                <a:cs typeface="Times New Roman" pitchFamily="18" charset="0"/>
              </a:rPr>
              <a:t>La colère :</a:t>
            </a:r>
          </a:p>
          <a:p>
            <a:pPr algn="just" eaLnBrk="1" hangingPunct="1">
              <a:lnSpc>
                <a:spcPct val="115000"/>
              </a:lnSpc>
              <a:buClr>
                <a:srgbClr val="000066"/>
              </a:buClr>
              <a:buFont typeface="Wingdings" pitchFamily="2" charset="2"/>
              <a:buNone/>
            </a:pPr>
            <a:endParaRPr kumimoji="1" lang="fr-CA" sz="9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est une émotion </a:t>
            </a:r>
            <a:r>
              <a:rPr kumimoji="1" lang="fr-CA" sz="1400" dirty="0">
                <a:solidFill>
                  <a:srgbClr val="000066"/>
                </a:solidFill>
                <a:cs typeface="Times New Roman" pitchFamily="18" charset="0"/>
              </a:rPr>
              <a:t>(comme la peur, la joie, la tristesse, etc.)</a:t>
            </a: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est saine </a:t>
            </a:r>
            <a:r>
              <a:rPr kumimoji="1" lang="fr-CA" sz="1400" dirty="0">
                <a:solidFill>
                  <a:srgbClr val="000066"/>
                </a:solidFill>
                <a:cs typeface="Times New Roman" pitchFamily="18" charset="0"/>
              </a:rPr>
              <a:t>(normale)</a:t>
            </a: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doit être vécue</a:t>
            </a: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peut générer une énergie :</a:t>
            </a:r>
          </a:p>
          <a:p>
            <a:pPr lvl="3" algn="just" eaLnBrk="1" hangingPunct="1">
              <a:lnSpc>
                <a:spcPct val="115000"/>
              </a:lnSpc>
              <a:buClr>
                <a:srgbClr val="000066"/>
              </a:buClr>
              <a:buFontTx/>
              <a:buChar char="•"/>
            </a:pPr>
            <a:r>
              <a:rPr kumimoji="1" lang="fr-CA" sz="2000" dirty="0">
                <a:solidFill>
                  <a:srgbClr val="000066"/>
                </a:solidFill>
                <a:cs typeface="Times New Roman" pitchFamily="18" charset="0"/>
              </a:rPr>
              <a:t>créative </a:t>
            </a:r>
          </a:p>
          <a:p>
            <a:pPr lvl="3" algn="just" eaLnBrk="1" hangingPunct="1">
              <a:lnSpc>
                <a:spcPct val="115000"/>
              </a:lnSpc>
              <a:buClr>
                <a:srgbClr val="000066"/>
              </a:buClr>
              <a:buFontTx/>
              <a:buChar char="•"/>
            </a:pPr>
            <a:r>
              <a:rPr kumimoji="1" lang="fr-CA" sz="2000" dirty="0">
                <a:solidFill>
                  <a:srgbClr val="000066"/>
                </a:solidFill>
                <a:cs typeface="Times New Roman" pitchFamily="18" charset="0"/>
              </a:rPr>
              <a:t>mobilisatrice</a:t>
            </a:r>
          </a:p>
          <a:p>
            <a:pPr lvl="3" algn="just" eaLnBrk="1" hangingPunct="1">
              <a:lnSpc>
                <a:spcPct val="115000"/>
              </a:lnSpc>
              <a:buClr>
                <a:srgbClr val="000066"/>
              </a:buClr>
              <a:buFontTx/>
              <a:buChar char="•"/>
            </a:pPr>
            <a:r>
              <a:rPr kumimoji="1" lang="fr-CA" sz="2000" dirty="0">
                <a:solidFill>
                  <a:srgbClr val="000066"/>
                </a:solidFill>
                <a:cs typeface="Times New Roman" pitchFamily="18" charset="0"/>
              </a:rPr>
              <a:t>protectrice</a:t>
            </a:r>
          </a:p>
          <a:p>
            <a:pPr lvl="3" algn="just" eaLnBrk="1" hangingPunct="1">
              <a:lnSpc>
                <a:spcPct val="115000"/>
              </a:lnSpc>
              <a:buClr>
                <a:srgbClr val="000066"/>
              </a:buClr>
              <a:buFontTx/>
              <a:buChar char="•"/>
            </a:pPr>
            <a:r>
              <a:rPr kumimoji="1" lang="fr-CA" sz="2000" dirty="0">
                <a:solidFill>
                  <a:srgbClr val="000066"/>
                </a:solidFill>
                <a:cs typeface="Times New Roman" pitchFamily="18" charset="0"/>
              </a:rPr>
              <a:t>etc.</a:t>
            </a:r>
          </a:p>
          <a:p>
            <a:pPr lvl="1" algn="just" eaLnBrk="1" hangingPunct="1">
              <a:lnSpc>
                <a:spcPct val="115000"/>
              </a:lnSpc>
              <a:buClr>
                <a:srgbClr val="000066"/>
              </a:buClr>
              <a:buFont typeface="Wingdings" pitchFamily="2" charset="2"/>
              <a:buChar char="§"/>
            </a:pPr>
            <a:r>
              <a:rPr kumimoji="1" lang="fr-CA" sz="2200" dirty="0">
                <a:solidFill>
                  <a:srgbClr val="000066"/>
                </a:solidFill>
                <a:cs typeface="Times New Roman" pitchFamily="18" charset="0"/>
              </a:rPr>
              <a:t>surgit lorsque l'équilibre est rompu dans un aspect de la vie d’une personne</a:t>
            </a:r>
            <a:endParaRPr kumimoji="1" lang="fr-CA" sz="2000" dirty="0">
              <a:solidFill>
                <a:srgbClr val="000066"/>
              </a:solidFill>
              <a:cs typeface="Times New Roman" pitchFamily="18" charset="0"/>
            </a:endParaRPr>
          </a:p>
          <a:p>
            <a:pPr lvl="1" algn="just" eaLnBrk="1" hangingPunct="1">
              <a:lnSpc>
                <a:spcPct val="115000"/>
              </a:lnSpc>
              <a:buClr>
                <a:srgbClr val="000066"/>
              </a:buClr>
              <a:buFont typeface="Wingdings" pitchFamily="2" charset="2"/>
              <a:buChar char="§"/>
            </a:pPr>
            <a:endParaRPr kumimoji="1" lang="fr-CA" sz="2000" dirty="0">
              <a:solidFill>
                <a:srgbClr val="000066"/>
              </a:solidFill>
              <a:cs typeface="Times New Roman" pitchFamily="18" charset="0"/>
            </a:endParaRPr>
          </a:p>
        </p:txBody>
      </p:sp>
      <p:pic>
        <p:nvPicPr>
          <p:cNvPr id="30724" name="Picture 2"/>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5"/>
          <p:cNvSpPr>
            <a:spLocks noChangeArrowheads="1"/>
          </p:cNvSpPr>
          <p:nvPr>
            <p:custDataLst>
              <p:tags r:id="rId4"/>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20" name="Rectangle 19"/>
          <p:cNvSpPr>
            <a:spLocks noChangeArrowheads="1"/>
          </p:cNvSpPr>
          <p:nvPr>
            <p:custDataLst>
              <p:tags r:id="rId5"/>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spTree>
    <p:extLst>
      <p:ext uri="{BB962C8B-B14F-4D97-AF65-F5344CB8AC3E}">
        <p14:creationId xmlns:p14="http://schemas.microsoft.com/office/powerpoint/2010/main" val="82310355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re 1"/>
          <p:cNvSpPr>
            <a:spLocks noGrp="1"/>
          </p:cNvSpPr>
          <p:nvPr>
            <p:ph type="title"/>
            <p:custDataLst>
              <p:tags r:id="rId1"/>
            </p:custDataLst>
          </p:nvPr>
        </p:nvSpPr>
        <p:spPr/>
        <p:txBody>
          <a:bodyPr/>
          <a:lstStyle/>
          <a:p>
            <a:r>
              <a:rPr lang="fr-CA" sz="4000" dirty="0" smtClean="0">
                <a:solidFill>
                  <a:srgbClr val="00B0F0"/>
                </a:solidFill>
                <a:latin typeface="Arial Black" pitchFamily="34" charset="0"/>
              </a:rPr>
              <a:t>Intimidation</a:t>
            </a:r>
            <a:r>
              <a:rPr lang="fr-CA" sz="4000" dirty="0" smtClean="0">
                <a:latin typeface="Arial Black" pitchFamily="34" charset="0"/>
              </a:rPr>
              <a:t> ou </a:t>
            </a:r>
            <a:r>
              <a:rPr lang="fr-CA" sz="4000" dirty="0" smtClean="0">
                <a:solidFill>
                  <a:srgbClr val="00B050"/>
                </a:solidFill>
                <a:latin typeface="Arial Black" pitchFamily="34" charset="0"/>
              </a:rPr>
              <a:t>conflit</a:t>
            </a:r>
            <a:r>
              <a:rPr lang="fr-CA" sz="4000" dirty="0" smtClean="0">
                <a:latin typeface="Arial Black" pitchFamily="34" charset="0"/>
              </a:rPr>
              <a:t>?</a:t>
            </a: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501693702"/>
              </p:ext>
            </p:extLst>
          </p:nvPr>
        </p:nvGraphicFramePr>
        <p:xfrm>
          <a:off x="363538" y="1470025"/>
          <a:ext cx="8426450" cy="5194299"/>
        </p:xfrm>
        <a:graphic>
          <a:graphicData uri="http://schemas.openxmlformats.org/drawingml/2006/table">
            <a:tbl>
              <a:tblPr firstRow="1" firstCol="1" bandRow="1">
                <a:tableStyleId>{5C22544A-7EE6-4342-B048-85BDC9FD1C3A}</a:tableStyleId>
              </a:tblPr>
              <a:tblGrid>
                <a:gridCol w="1429488"/>
                <a:gridCol w="3761808"/>
                <a:gridCol w="3235154"/>
              </a:tblGrid>
              <a:tr h="280492">
                <a:tc>
                  <a:txBody>
                    <a:bodyPr/>
                    <a:lstStyle/>
                    <a:p>
                      <a:pPr>
                        <a:lnSpc>
                          <a:spcPct val="115000"/>
                        </a:lnSpc>
                        <a:spcBef>
                          <a:spcPts val="600"/>
                        </a:spcBef>
                        <a:spcAft>
                          <a:spcPts val="600"/>
                        </a:spcAft>
                      </a:pPr>
                      <a:r>
                        <a:rPr lang="fr-CA" sz="1000" dirty="0">
                          <a:effectLst/>
                        </a:rPr>
                        <a:t> </a:t>
                      </a:r>
                      <a:endParaRPr lang="fr-CA" sz="800" dirty="0">
                        <a:effectLst/>
                        <a:latin typeface="Calibri"/>
                        <a:ea typeface="Calibri"/>
                        <a:cs typeface="Times New Roman"/>
                      </a:endParaRPr>
                    </a:p>
                  </a:txBody>
                  <a:tcPr marL="47863" marR="47863" marT="0" marB="0"/>
                </a:tc>
                <a:tc>
                  <a:txBody>
                    <a:bodyPr/>
                    <a:lstStyle/>
                    <a:p>
                      <a:pPr algn="ctr">
                        <a:lnSpc>
                          <a:spcPct val="115000"/>
                        </a:lnSpc>
                        <a:spcBef>
                          <a:spcPts val="600"/>
                        </a:spcBef>
                        <a:spcAft>
                          <a:spcPts val="600"/>
                        </a:spcAft>
                      </a:pPr>
                      <a:r>
                        <a:rPr lang="fr-CA" sz="1600" dirty="0">
                          <a:effectLst/>
                        </a:rPr>
                        <a:t>Intimidation</a:t>
                      </a:r>
                      <a:endParaRPr lang="fr-CA" sz="1600" dirty="0">
                        <a:effectLst/>
                        <a:latin typeface="Calibri"/>
                        <a:ea typeface="Calibri"/>
                        <a:cs typeface="Times New Roman"/>
                      </a:endParaRPr>
                    </a:p>
                  </a:txBody>
                  <a:tcPr marL="47863" marR="47863" marT="0" marB="0" anchor="ctr"/>
                </a:tc>
                <a:tc>
                  <a:txBody>
                    <a:bodyPr/>
                    <a:lstStyle/>
                    <a:p>
                      <a:pPr algn="ctr">
                        <a:lnSpc>
                          <a:spcPct val="115000"/>
                        </a:lnSpc>
                        <a:spcBef>
                          <a:spcPts val="600"/>
                        </a:spcBef>
                        <a:spcAft>
                          <a:spcPts val="600"/>
                        </a:spcAft>
                      </a:pPr>
                      <a:r>
                        <a:rPr lang="fr-CA" sz="1600" dirty="0">
                          <a:effectLst/>
                        </a:rPr>
                        <a:t>Conflit</a:t>
                      </a:r>
                      <a:endParaRPr lang="fr-CA" sz="1600" dirty="0">
                        <a:effectLst/>
                        <a:latin typeface="Calibri"/>
                        <a:ea typeface="Calibri"/>
                        <a:cs typeface="Times New Roman"/>
                      </a:endParaRPr>
                    </a:p>
                  </a:txBody>
                  <a:tcPr marL="47863" marR="47863" marT="0" marB="0" anchor="ctr"/>
                </a:tc>
              </a:tr>
              <a:tr h="1145004">
                <a:tc>
                  <a:txBody>
                    <a:bodyPr/>
                    <a:lstStyle/>
                    <a:p>
                      <a:pPr>
                        <a:lnSpc>
                          <a:spcPct val="115000"/>
                        </a:lnSpc>
                        <a:spcBef>
                          <a:spcPts val="600"/>
                        </a:spcBef>
                        <a:spcAft>
                          <a:spcPts val="600"/>
                        </a:spcAft>
                      </a:pPr>
                      <a:r>
                        <a:rPr lang="fr-CA" sz="1400" dirty="0">
                          <a:effectLst/>
                        </a:rPr>
                        <a:t>Une intention de faire du </a:t>
                      </a:r>
                      <a:r>
                        <a:rPr lang="fr-CA" sz="1400" dirty="0" smtClean="0">
                          <a:effectLst/>
                        </a:rPr>
                        <a:t>tort ou non</a:t>
                      </a:r>
                      <a:endParaRPr lang="fr-CA" sz="1400" b="1" dirty="0">
                        <a:effectLst/>
                        <a:latin typeface="Calibri"/>
                        <a:ea typeface="Calibri"/>
                        <a:cs typeface="Times New Roman"/>
                      </a:endParaRPr>
                    </a:p>
                  </a:txBody>
                  <a:tcPr marL="47863" marR="47863" marT="0" marB="0" anchor="ctr"/>
                </a:tc>
                <a:tc>
                  <a:txBody>
                    <a:bodyPr/>
                    <a:lstStyle/>
                    <a:p>
                      <a:pPr>
                        <a:lnSpc>
                          <a:spcPct val="115000"/>
                        </a:lnSpc>
                        <a:spcBef>
                          <a:spcPts val="600"/>
                        </a:spcBef>
                        <a:spcAft>
                          <a:spcPts val="600"/>
                        </a:spcAft>
                      </a:pPr>
                      <a:r>
                        <a:rPr lang="fr-CA" sz="1400" dirty="0" smtClean="0">
                          <a:effectLst/>
                        </a:rPr>
                        <a:t>Rapport </a:t>
                      </a:r>
                      <a:r>
                        <a:rPr lang="fr-CA" sz="1400" dirty="0">
                          <a:effectLst/>
                        </a:rPr>
                        <a:t>entre deux élèves où l’un agresse l’autre </a:t>
                      </a:r>
                      <a:r>
                        <a:rPr lang="fr-CA" sz="1400" dirty="0" smtClean="0">
                          <a:effectLst/>
                        </a:rPr>
                        <a:t>volontairement ou non . </a:t>
                      </a:r>
                      <a:endParaRPr lang="fr-CA" sz="1400" b="0" dirty="0">
                        <a:solidFill>
                          <a:schemeClr val="tx1"/>
                        </a:solidFill>
                        <a:effectLst/>
                        <a:latin typeface="Calibri"/>
                        <a:ea typeface="Calibri"/>
                        <a:cs typeface="Times New Roman"/>
                      </a:endParaRPr>
                    </a:p>
                  </a:txBody>
                  <a:tcPr marL="47863" marR="47863" marT="0" marB="0" anchor="ctr"/>
                </a:tc>
                <a:tc>
                  <a:txBody>
                    <a:bodyPr/>
                    <a:lstStyle/>
                    <a:p>
                      <a:pPr>
                        <a:lnSpc>
                          <a:spcPct val="115000"/>
                        </a:lnSpc>
                        <a:spcBef>
                          <a:spcPts val="600"/>
                        </a:spcBef>
                        <a:spcAft>
                          <a:spcPts val="600"/>
                        </a:spcAft>
                      </a:pPr>
                      <a:r>
                        <a:rPr lang="fr-CA" sz="1400" dirty="0" smtClean="0">
                          <a:effectLst/>
                        </a:rPr>
                        <a:t>Opposition entre </a:t>
                      </a:r>
                      <a:r>
                        <a:rPr lang="fr-CA" sz="1400" dirty="0">
                          <a:effectLst/>
                        </a:rPr>
                        <a:t>deux élèves qui ne partagent pas le même point de vue.</a:t>
                      </a:r>
                      <a:endParaRPr lang="fr-CA" sz="1400" dirty="0">
                        <a:solidFill>
                          <a:schemeClr val="tx1"/>
                        </a:solidFill>
                        <a:effectLst/>
                        <a:latin typeface="Calibri"/>
                        <a:ea typeface="Calibri"/>
                        <a:cs typeface="Times New Roman"/>
                      </a:endParaRPr>
                    </a:p>
                  </a:txBody>
                  <a:tcPr marL="47863" marR="47863" marT="0" marB="0" anchor="ctr"/>
                </a:tc>
              </a:tr>
              <a:tr h="1145004">
                <a:tc>
                  <a:txBody>
                    <a:bodyPr/>
                    <a:lstStyle/>
                    <a:p>
                      <a:pPr>
                        <a:lnSpc>
                          <a:spcPct val="115000"/>
                        </a:lnSpc>
                        <a:spcBef>
                          <a:spcPts val="600"/>
                        </a:spcBef>
                        <a:spcAft>
                          <a:spcPts val="600"/>
                        </a:spcAft>
                      </a:pPr>
                      <a:r>
                        <a:rPr lang="fr-CA" sz="1400" dirty="0" smtClean="0">
                          <a:effectLst/>
                        </a:rPr>
                        <a:t>Une personne ou un groupe qui dominent</a:t>
                      </a:r>
                      <a:endParaRPr lang="fr-CA" sz="1400" b="1" dirty="0">
                        <a:effectLst/>
                        <a:latin typeface="Calibri"/>
                        <a:ea typeface="Calibri"/>
                        <a:cs typeface="Times New Roman"/>
                      </a:endParaRPr>
                    </a:p>
                  </a:txBody>
                  <a:tcPr marL="47863" marR="47863" marT="0" marB="0" anchor="ctr"/>
                </a:tc>
                <a:tc>
                  <a:txBody>
                    <a:bodyPr/>
                    <a:lstStyle/>
                    <a:p>
                      <a:pPr>
                        <a:lnSpc>
                          <a:spcPct val="115000"/>
                        </a:lnSpc>
                        <a:spcBef>
                          <a:spcPts val="600"/>
                        </a:spcBef>
                        <a:spcAft>
                          <a:spcPts val="600"/>
                        </a:spcAft>
                      </a:pPr>
                      <a:r>
                        <a:rPr lang="fr-CA" sz="1400" dirty="0" smtClean="0">
                          <a:effectLst/>
                        </a:rPr>
                        <a:t>Désir</a:t>
                      </a:r>
                      <a:r>
                        <a:rPr lang="fr-CA" sz="1400" baseline="0" dirty="0" smtClean="0">
                          <a:effectLst/>
                        </a:rPr>
                        <a:t> de</a:t>
                      </a:r>
                      <a:r>
                        <a:rPr lang="fr-CA" sz="1400" dirty="0" smtClean="0">
                          <a:effectLst/>
                        </a:rPr>
                        <a:t> gagner, s’impose à l’autre par la force.</a:t>
                      </a:r>
                      <a:endParaRPr lang="fr-CA" sz="1400" dirty="0">
                        <a:effectLst/>
                      </a:endParaRPr>
                    </a:p>
                    <a:p>
                      <a:pPr>
                        <a:lnSpc>
                          <a:spcPct val="115000"/>
                        </a:lnSpc>
                        <a:spcBef>
                          <a:spcPts val="600"/>
                        </a:spcBef>
                        <a:spcAft>
                          <a:spcPts val="600"/>
                        </a:spcAft>
                      </a:pPr>
                      <a:r>
                        <a:rPr lang="fr-CA" sz="1400" dirty="0" smtClean="0">
                          <a:effectLst/>
                        </a:rPr>
                        <a:t>Avantage sur celui qui est intimidé (par exemple,  plus grand, plus vieux, plus populaire, plus nombreux).</a:t>
                      </a:r>
                      <a:endParaRPr lang="fr-CA" sz="1400" dirty="0">
                        <a:solidFill>
                          <a:schemeClr val="tx1"/>
                        </a:solidFill>
                        <a:effectLst/>
                        <a:latin typeface="Calibri"/>
                        <a:ea typeface="Calibri"/>
                        <a:cs typeface="Times New Roman"/>
                      </a:endParaRPr>
                    </a:p>
                  </a:txBody>
                  <a:tcPr marL="47863" marR="47863" marT="0" marB="0" anchor="ctr"/>
                </a:tc>
                <a:tc>
                  <a:txBody>
                    <a:bodyPr/>
                    <a:lstStyle/>
                    <a:p>
                      <a:pPr>
                        <a:lnSpc>
                          <a:spcPct val="115000"/>
                        </a:lnSpc>
                        <a:spcBef>
                          <a:spcPts val="600"/>
                        </a:spcBef>
                        <a:spcAft>
                          <a:spcPts val="600"/>
                        </a:spcAft>
                      </a:pPr>
                      <a:r>
                        <a:rPr lang="fr-CA" sz="1400" dirty="0" smtClean="0">
                          <a:effectLst/>
                        </a:rPr>
                        <a:t>Discussion</a:t>
                      </a:r>
                      <a:r>
                        <a:rPr lang="fr-CA" sz="1400" baseline="0" dirty="0" smtClean="0">
                          <a:effectLst/>
                        </a:rPr>
                        <a:t> vive </a:t>
                      </a:r>
                      <a:r>
                        <a:rPr lang="fr-CA" sz="1400" dirty="0" smtClean="0">
                          <a:effectLst/>
                        </a:rPr>
                        <a:t>et argumentation </a:t>
                      </a:r>
                      <a:r>
                        <a:rPr lang="fr-CA" sz="1400" dirty="0">
                          <a:effectLst/>
                        </a:rPr>
                        <a:t>pour amener l’autre à partager leur point de </a:t>
                      </a:r>
                      <a:r>
                        <a:rPr lang="fr-CA" sz="1400" dirty="0" smtClean="0">
                          <a:effectLst/>
                        </a:rPr>
                        <a:t>vue.</a:t>
                      </a:r>
                      <a:endParaRPr lang="fr-CA" sz="1400" dirty="0">
                        <a:effectLst/>
                      </a:endParaRPr>
                    </a:p>
                    <a:p>
                      <a:pPr>
                        <a:lnSpc>
                          <a:spcPct val="115000"/>
                        </a:lnSpc>
                        <a:spcBef>
                          <a:spcPts val="600"/>
                        </a:spcBef>
                        <a:spcAft>
                          <a:spcPts val="600"/>
                        </a:spcAft>
                      </a:pPr>
                      <a:r>
                        <a:rPr lang="fr-CA" sz="1400" dirty="0" smtClean="0">
                          <a:effectLst/>
                        </a:rPr>
                        <a:t>Personnes sur </a:t>
                      </a:r>
                      <a:r>
                        <a:rPr lang="fr-CA" sz="1400" dirty="0">
                          <a:effectLst/>
                        </a:rPr>
                        <a:t>un </a:t>
                      </a:r>
                      <a:r>
                        <a:rPr lang="fr-CA" sz="1400" dirty="0" smtClean="0">
                          <a:effectLst/>
                        </a:rPr>
                        <a:t>pied </a:t>
                      </a:r>
                      <a:r>
                        <a:rPr lang="fr-CA" sz="1400" dirty="0">
                          <a:effectLst/>
                        </a:rPr>
                        <a:t>d’égalité.</a:t>
                      </a:r>
                      <a:endParaRPr lang="fr-CA" sz="1400" dirty="0">
                        <a:solidFill>
                          <a:schemeClr val="tx1"/>
                        </a:solidFill>
                        <a:effectLst/>
                        <a:latin typeface="Calibri"/>
                        <a:ea typeface="Calibri"/>
                        <a:cs typeface="Times New Roman"/>
                      </a:endParaRPr>
                    </a:p>
                  </a:txBody>
                  <a:tcPr marL="47863" marR="47863" marT="0" marB="0" anchor="ctr"/>
                </a:tc>
              </a:tr>
              <a:tr h="1478795">
                <a:tc>
                  <a:txBody>
                    <a:bodyPr/>
                    <a:lstStyle/>
                    <a:p>
                      <a:pPr>
                        <a:lnSpc>
                          <a:spcPct val="115000"/>
                        </a:lnSpc>
                        <a:spcBef>
                          <a:spcPts val="600"/>
                        </a:spcBef>
                        <a:spcAft>
                          <a:spcPts val="600"/>
                        </a:spcAft>
                      </a:pPr>
                      <a:r>
                        <a:rPr lang="fr-CA" sz="1400" dirty="0">
                          <a:effectLst/>
                        </a:rPr>
                        <a:t>Une présence de détresse et d’impuissance chez l’élève qui subit l’intimidation</a:t>
                      </a:r>
                      <a:endParaRPr lang="fr-CA" sz="1400" b="1" dirty="0">
                        <a:effectLst/>
                        <a:latin typeface="Calibri"/>
                        <a:ea typeface="Calibri"/>
                        <a:cs typeface="Times New Roman"/>
                      </a:endParaRPr>
                    </a:p>
                  </a:txBody>
                  <a:tcPr marL="47863" marR="47863" marT="0" marB="0" anchor="ctr"/>
                </a:tc>
                <a:tc>
                  <a:txBody>
                    <a:bodyPr/>
                    <a:lstStyle/>
                    <a:p>
                      <a:pPr>
                        <a:lnSpc>
                          <a:spcPct val="115000"/>
                        </a:lnSpc>
                        <a:spcBef>
                          <a:spcPts val="600"/>
                        </a:spcBef>
                        <a:spcAft>
                          <a:spcPts val="600"/>
                        </a:spcAft>
                      </a:pPr>
                      <a:r>
                        <a:rPr lang="fr-CA" sz="1400" dirty="0" smtClean="0">
                          <a:effectLst/>
                        </a:rPr>
                        <a:t>L’élève qui est victime est mis </a:t>
                      </a:r>
                      <a:r>
                        <a:rPr lang="fr-CA" sz="1400" dirty="0">
                          <a:effectLst/>
                        </a:rPr>
                        <a:t>dans </a:t>
                      </a:r>
                      <a:r>
                        <a:rPr lang="fr-CA" sz="1400" dirty="0" smtClean="0">
                          <a:effectLst/>
                        </a:rPr>
                        <a:t>l’impuissance,</a:t>
                      </a:r>
                      <a:r>
                        <a:rPr lang="fr-CA" sz="1400" baseline="0" dirty="0" smtClean="0">
                          <a:effectLst/>
                        </a:rPr>
                        <a:t> se terre dans le silence, peut assumer les torts.</a:t>
                      </a:r>
                      <a:endParaRPr lang="fr-CA" sz="1400" dirty="0">
                        <a:effectLst/>
                      </a:endParaRPr>
                    </a:p>
                    <a:p>
                      <a:pPr>
                        <a:lnSpc>
                          <a:spcPct val="115000"/>
                        </a:lnSpc>
                        <a:spcBef>
                          <a:spcPts val="600"/>
                        </a:spcBef>
                        <a:spcAft>
                          <a:spcPts val="600"/>
                        </a:spcAft>
                      </a:pPr>
                      <a:r>
                        <a:rPr lang="fr-CA" sz="1400" dirty="0">
                          <a:effectLst/>
                        </a:rPr>
                        <a:t>L’élève </a:t>
                      </a:r>
                      <a:r>
                        <a:rPr lang="fr-CA" sz="1400">
                          <a:effectLst/>
                        </a:rPr>
                        <a:t>qui </a:t>
                      </a:r>
                      <a:r>
                        <a:rPr lang="fr-CA" sz="1400" smtClean="0">
                          <a:effectLst/>
                        </a:rPr>
                        <a:t>intimide </a:t>
                      </a:r>
                      <a:r>
                        <a:rPr lang="fr-CA" sz="1400" dirty="0" smtClean="0">
                          <a:effectLst/>
                        </a:rPr>
                        <a:t>se donne le droit </a:t>
                      </a:r>
                      <a:r>
                        <a:rPr lang="fr-CA" sz="1400" dirty="0">
                          <a:effectLst/>
                        </a:rPr>
                        <a:t>de recourir à la </a:t>
                      </a:r>
                      <a:r>
                        <a:rPr lang="fr-CA" sz="1400" dirty="0" smtClean="0">
                          <a:effectLst/>
                        </a:rPr>
                        <a:t>violence</a:t>
                      </a:r>
                      <a:r>
                        <a:rPr lang="fr-CA" sz="1400" baseline="0" dirty="0">
                          <a:effectLst/>
                        </a:rPr>
                        <a:t> </a:t>
                      </a:r>
                      <a:r>
                        <a:rPr lang="fr-CA" sz="1400" baseline="0" dirty="0" smtClean="0">
                          <a:effectLst/>
                        </a:rPr>
                        <a:t>et se justifie.</a:t>
                      </a:r>
                      <a:r>
                        <a:rPr lang="fr-CA" sz="1400" dirty="0" smtClean="0">
                          <a:effectLst/>
                        </a:rPr>
                        <a:t> </a:t>
                      </a:r>
                      <a:endParaRPr lang="fr-CA" sz="1400" dirty="0">
                        <a:solidFill>
                          <a:schemeClr val="tx1"/>
                        </a:solidFill>
                        <a:effectLst/>
                        <a:latin typeface="Calibri"/>
                        <a:ea typeface="Calibri"/>
                        <a:cs typeface="Times New Roman"/>
                      </a:endParaRPr>
                    </a:p>
                  </a:txBody>
                  <a:tcPr marL="47863" marR="47863" marT="0" marB="0" anchor="ctr"/>
                </a:tc>
                <a:tc>
                  <a:txBody>
                    <a:bodyPr/>
                    <a:lstStyle/>
                    <a:p>
                      <a:pPr>
                        <a:lnSpc>
                          <a:spcPct val="115000"/>
                        </a:lnSpc>
                        <a:spcBef>
                          <a:spcPts val="600"/>
                        </a:spcBef>
                        <a:spcAft>
                          <a:spcPts val="600"/>
                        </a:spcAft>
                      </a:pPr>
                      <a:r>
                        <a:rPr lang="fr-CA" sz="1400" dirty="0" smtClean="0">
                          <a:effectLst/>
                        </a:rPr>
                        <a:t>Aucune </a:t>
                      </a:r>
                      <a:r>
                        <a:rPr lang="fr-CA" sz="1400" dirty="0">
                          <a:effectLst/>
                        </a:rPr>
                        <a:t>victime même si les deux peuvent se sentir perdants.</a:t>
                      </a:r>
                    </a:p>
                    <a:p>
                      <a:pPr>
                        <a:lnSpc>
                          <a:spcPct val="115000"/>
                        </a:lnSpc>
                        <a:spcBef>
                          <a:spcPts val="600"/>
                        </a:spcBef>
                        <a:spcAft>
                          <a:spcPts val="600"/>
                        </a:spcAft>
                      </a:pPr>
                      <a:r>
                        <a:rPr lang="fr-CA" sz="1400" dirty="0" smtClean="0">
                          <a:effectLst/>
                        </a:rPr>
                        <a:t>Liberté de </a:t>
                      </a:r>
                      <a:r>
                        <a:rPr lang="fr-CA" sz="1400" dirty="0">
                          <a:effectLst/>
                        </a:rPr>
                        <a:t>donner leur version.</a:t>
                      </a:r>
                      <a:endParaRPr lang="fr-CA" sz="1400" dirty="0">
                        <a:solidFill>
                          <a:schemeClr val="tx1"/>
                        </a:solidFill>
                        <a:effectLst/>
                        <a:latin typeface="Calibri"/>
                        <a:ea typeface="Calibri"/>
                        <a:cs typeface="Times New Roman"/>
                      </a:endParaRPr>
                    </a:p>
                  </a:txBody>
                  <a:tcPr marL="47863" marR="47863" marT="0" marB="0" anchor="ctr"/>
                </a:tc>
              </a:tr>
              <a:tr h="1145004">
                <a:tc>
                  <a:txBody>
                    <a:bodyPr/>
                    <a:lstStyle/>
                    <a:p>
                      <a:pPr>
                        <a:lnSpc>
                          <a:spcPct val="115000"/>
                        </a:lnSpc>
                        <a:spcBef>
                          <a:spcPts val="600"/>
                        </a:spcBef>
                        <a:spcAft>
                          <a:spcPts val="600"/>
                        </a:spcAft>
                      </a:pPr>
                      <a:r>
                        <a:rPr lang="fr-CA" sz="1400" dirty="0">
                          <a:effectLst/>
                        </a:rPr>
                        <a:t>Une répétition des actes</a:t>
                      </a:r>
                      <a:endParaRPr lang="fr-CA" sz="1400" b="1" dirty="0">
                        <a:effectLst/>
                        <a:latin typeface="Calibri"/>
                        <a:ea typeface="Calibri"/>
                        <a:cs typeface="Times New Roman"/>
                      </a:endParaRPr>
                    </a:p>
                  </a:txBody>
                  <a:tcPr marL="47863" marR="47863" marT="0" marB="0" anchor="ctr"/>
                </a:tc>
                <a:tc>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r>
                        <a:rPr lang="fr-CA" sz="1400" dirty="0" smtClean="0">
                          <a:effectLst/>
                        </a:rPr>
                        <a:t>Caractère </a:t>
                      </a:r>
                      <a:r>
                        <a:rPr lang="fr-CA" sz="1400" b="1" u="sng" dirty="0" smtClean="0">
                          <a:effectLst/>
                        </a:rPr>
                        <a:t>répétitif</a:t>
                      </a:r>
                      <a:r>
                        <a:rPr lang="fr-CA" sz="1400" dirty="0" smtClean="0">
                          <a:effectLst/>
                        </a:rPr>
                        <a:t>. La médiation n’est pas la première intervention à envisager.</a:t>
                      </a:r>
                      <a:endParaRPr lang="fr-CA" sz="1400" b="1" dirty="0">
                        <a:solidFill>
                          <a:schemeClr val="tx1"/>
                        </a:solidFill>
                        <a:effectLst/>
                        <a:latin typeface="Calibri"/>
                        <a:ea typeface="Calibri"/>
                        <a:cs typeface="Times New Roman"/>
                      </a:endParaRPr>
                    </a:p>
                  </a:txBody>
                  <a:tcPr marL="47863" marR="47863" marT="0" marB="0" anchor="ctr"/>
                </a:tc>
                <a:tc>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r>
                        <a:rPr lang="fr-CA" sz="1400" b="1" u="sng" dirty="0" smtClean="0">
                          <a:effectLst/>
                        </a:rPr>
                        <a:t>Poursuite</a:t>
                      </a:r>
                      <a:r>
                        <a:rPr lang="fr-CA" sz="1400" dirty="0" smtClean="0">
                          <a:effectLst/>
                        </a:rPr>
                        <a:t> du conflit </a:t>
                      </a:r>
                      <a:r>
                        <a:rPr lang="fr-CA" sz="1400" b="1" u="sng" dirty="0" smtClean="0">
                          <a:effectLst/>
                        </a:rPr>
                        <a:t>si non résolu</a:t>
                      </a:r>
                      <a:r>
                        <a:rPr lang="fr-CA" sz="1400" dirty="0" smtClean="0">
                          <a:effectLst/>
                        </a:rPr>
                        <a:t>. Le conflit se règle par la </a:t>
                      </a:r>
                      <a:r>
                        <a:rPr lang="fr-CA" sz="1400" b="1" u="sng" dirty="0" smtClean="0">
                          <a:effectLst/>
                        </a:rPr>
                        <a:t>négociation</a:t>
                      </a:r>
                      <a:r>
                        <a:rPr lang="fr-CA" sz="1400" dirty="0" smtClean="0">
                          <a:effectLst/>
                        </a:rPr>
                        <a:t> ou la </a:t>
                      </a:r>
                      <a:r>
                        <a:rPr lang="fr-CA" sz="1400" b="1" u="sng" dirty="0" smtClean="0">
                          <a:effectLst/>
                        </a:rPr>
                        <a:t>médiation</a:t>
                      </a:r>
                      <a:r>
                        <a:rPr lang="fr-CA" sz="1400" dirty="0" smtClean="0">
                          <a:effectLst/>
                        </a:rPr>
                        <a:t>.</a:t>
                      </a:r>
                      <a:endParaRPr lang="fr-CA" sz="1400" b="1" dirty="0">
                        <a:solidFill>
                          <a:schemeClr val="tx1"/>
                        </a:solidFill>
                        <a:effectLst/>
                        <a:latin typeface="Calibri"/>
                        <a:ea typeface="Calibri"/>
                        <a:cs typeface="Times New Roman"/>
                      </a:endParaRPr>
                    </a:p>
                  </a:txBody>
                  <a:tcPr marL="47863" marR="47863" marT="0" marB="0" anchor="ctr"/>
                </a:tc>
              </a:tr>
            </a:tbl>
          </a:graphicData>
        </a:graphic>
      </p:graphicFrame>
    </p:spTree>
    <p:extLst>
      <p:ext uri="{BB962C8B-B14F-4D97-AF65-F5344CB8AC3E}">
        <p14:creationId xmlns:p14="http://schemas.microsoft.com/office/powerpoint/2010/main" val="339277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2"/>
          </p:nvPr>
        </p:nvSpPr>
        <p:spPr/>
        <p:txBody>
          <a:bodyPr/>
          <a:lstStyle/>
          <a:p>
            <a:pPr>
              <a:defRPr/>
            </a:pPr>
            <a:fld id="{91938908-7452-4D8C-AB7F-4E7BCC4DBA86}" type="slidenum">
              <a:rPr lang="fr-CA"/>
              <a:pPr>
                <a:defRPr/>
              </a:pPr>
              <a:t>22</a:t>
            </a:fld>
            <a:endParaRPr lang="fr-CA"/>
          </a:p>
        </p:txBody>
      </p:sp>
      <p:sp>
        <p:nvSpPr>
          <p:cNvPr id="344068" name="Rectangle 4"/>
          <p:cNvSpPr>
            <a:spLocks noChangeArrowheads="1"/>
          </p:cNvSpPr>
          <p:nvPr>
            <p:custDataLst>
              <p:tags r:id="rId1"/>
            </p:custDataLst>
          </p:nvPr>
        </p:nvSpPr>
        <p:spPr bwMode="auto">
          <a:xfrm>
            <a:off x="1066800" y="152400"/>
            <a:ext cx="7772400" cy="1143000"/>
          </a:xfrm>
          <a:prstGeom prst="rect">
            <a:avLst/>
          </a:prstGeom>
          <a:noFill/>
          <a:ln w="9525">
            <a:noFill/>
            <a:miter lim="800000"/>
            <a:headEnd/>
            <a:tailEnd/>
          </a:ln>
          <a:effectLst/>
        </p:spPr>
        <p:txBody>
          <a:bodyPr anchor="ctr"/>
          <a:lstStyle/>
          <a:p>
            <a:pPr algn="ctr">
              <a:defRPr/>
            </a:pPr>
            <a:endParaRPr lang="fr-FR" sz="2000" b="1">
              <a:solidFill>
                <a:schemeClr val="accent2"/>
              </a:solidFill>
              <a:effectLst>
                <a:outerShdw blurRad="38100" dist="38100" dir="2700000" algn="tl">
                  <a:srgbClr val="C0C0C0"/>
                </a:outerShdw>
              </a:effectLst>
              <a:latin typeface="Arial Black" pitchFamily="34" charset="0"/>
              <a:ea typeface="Arial Unicode MS" pitchFamily="34" charset="-128"/>
              <a:cs typeface="Arial Unicode MS" pitchFamily="34" charset="-128"/>
            </a:endParaRPr>
          </a:p>
        </p:txBody>
      </p:sp>
      <p:sp>
        <p:nvSpPr>
          <p:cNvPr id="53252" name="Espace réservé du contenu 3"/>
          <p:cNvSpPr txBox="1">
            <a:spLocks/>
          </p:cNvSpPr>
          <p:nvPr>
            <p:custDataLst>
              <p:tags r:id="rId2"/>
            </p:custDataLst>
          </p:nvPr>
        </p:nvSpPr>
        <p:spPr bwMode="auto">
          <a:xfrm>
            <a:off x="609600" y="1235075"/>
            <a:ext cx="7418388" cy="4857750"/>
          </a:xfrm>
          <a:prstGeom prst="rect">
            <a:avLst/>
          </a:prstGeom>
          <a:solidFill>
            <a:srgbClr val="FFC000"/>
          </a:solidFill>
          <a:ln>
            <a:noFill/>
          </a:ln>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spcAft>
                <a:spcPts val="1000"/>
              </a:spcAft>
            </a:pPr>
            <a:r>
              <a:rPr kumimoji="1" lang="fr-CA" sz="3600" b="1" i="1" dirty="0">
                <a:solidFill>
                  <a:srgbClr val="000066"/>
                </a:solidFill>
                <a:ea typeface="Arial Unicode MS" pitchFamily="34" charset="-128"/>
                <a:cs typeface="Times New Roman" pitchFamily="18" charset="0"/>
              </a:rPr>
              <a:t>Visionnement de la vidéo sur l’intimidation</a:t>
            </a:r>
          </a:p>
          <a:p>
            <a:pPr eaLnBrk="1" hangingPunct="1"/>
            <a:r>
              <a:rPr kumimoji="1" lang="fr-CA" b="1" i="1" dirty="0">
                <a:ea typeface="Arial Unicode MS" pitchFamily="34" charset="-128"/>
                <a:cs typeface="Times New Roman" pitchFamily="18" charset="0"/>
                <a:hlinkClick r:id="rId9"/>
              </a:rPr>
              <a:t>http://www.youtube.com/watch?v=6sG5iUtRBcs</a:t>
            </a:r>
            <a:r>
              <a:rPr kumimoji="1" lang="fr-CA" b="1" i="1" dirty="0">
                <a:ea typeface="Arial Unicode MS" pitchFamily="34" charset="-128"/>
                <a:cs typeface="Times New Roman" pitchFamily="18" charset="0"/>
              </a:rPr>
              <a:t>     (primaire)</a:t>
            </a:r>
            <a:endParaRPr kumimoji="1" lang="fr-CA" b="1" i="1" dirty="0">
              <a:ea typeface="Arial Unicode MS" pitchFamily="34" charset="-128"/>
              <a:cs typeface="Times New Roman" pitchFamily="18" charset="0"/>
              <a:hlinkClick r:id=""/>
            </a:endParaRPr>
          </a:p>
          <a:p>
            <a:pPr eaLnBrk="1" hangingPunct="1"/>
            <a:r>
              <a:rPr kumimoji="1" lang="fr-CA" b="1" i="1" dirty="0">
                <a:ea typeface="Arial Unicode MS" pitchFamily="34" charset="-128"/>
                <a:cs typeface="Times New Roman" pitchFamily="18" charset="0"/>
                <a:hlinkClick r:id=""/>
              </a:rPr>
              <a:t>http://www.youtube.com/watch?v=ilz8V6TAVd0</a:t>
            </a:r>
            <a:r>
              <a:rPr kumimoji="1" lang="fr-CA" b="1" i="1" dirty="0">
                <a:ea typeface="Arial Unicode MS" pitchFamily="34" charset="-128"/>
                <a:cs typeface="Times New Roman" pitchFamily="18" charset="0"/>
              </a:rPr>
              <a:t>     (secondaire)</a:t>
            </a:r>
            <a:endParaRPr kumimoji="1" lang="fr-CA" sz="3600" b="1" i="1" dirty="0">
              <a:solidFill>
                <a:srgbClr val="000066"/>
              </a:solidFill>
              <a:ea typeface="Arial Unicode MS" pitchFamily="34" charset="-128"/>
              <a:cs typeface="Times New Roman" pitchFamily="18" charset="0"/>
            </a:endParaRPr>
          </a:p>
          <a:p>
            <a:pPr>
              <a:spcBef>
                <a:spcPct val="20000"/>
              </a:spcBef>
              <a:spcAft>
                <a:spcPts val="1000"/>
              </a:spcAft>
            </a:pPr>
            <a:endParaRPr kumimoji="1" lang="fr-CA" sz="3600" b="1" i="1" dirty="0">
              <a:solidFill>
                <a:srgbClr val="000066"/>
              </a:solidFill>
              <a:ea typeface="Arial Unicode MS" pitchFamily="34" charset="-128"/>
              <a:cs typeface="Times New Roman" pitchFamily="18" charset="0"/>
            </a:endParaRPr>
          </a:p>
        </p:txBody>
      </p:sp>
      <p:pic>
        <p:nvPicPr>
          <p:cNvPr id="53253" name="Picture 2"/>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5"/>
          <p:cNvSpPr>
            <a:spLocks noChangeArrowheads="1"/>
          </p:cNvSpPr>
          <p:nvPr>
            <p:custDataLst>
              <p:tags r:id="rId5"/>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16" name="Rectangle 15"/>
          <p:cNvSpPr>
            <a:spLocks noChangeArrowheads="1"/>
          </p:cNvSpPr>
          <p:nvPr>
            <p:custDataLst>
              <p:tags r:id="rId6"/>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pic>
        <p:nvPicPr>
          <p:cNvPr id="53257" name="Picture 13" descr="MC900149578[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30400" y="3357563"/>
            <a:ext cx="53292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89728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p>
            <a:pPr>
              <a:defRPr/>
            </a:pPr>
            <a:fld id="{CC3DEE3D-2A80-4E09-A796-470A809884FB}" type="slidenum">
              <a:rPr lang="fr-CA"/>
              <a:pPr>
                <a:defRPr/>
              </a:pPr>
              <a:t>23</a:t>
            </a:fld>
            <a:endParaRPr lang="fr-CA"/>
          </a:p>
        </p:txBody>
      </p:sp>
      <p:sp>
        <p:nvSpPr>
          <p:cNvPr id="39939" name="Titre 1"/>
          <p:cNvSpPr>
            <a:spLocks noGrp="1"/>
          </p:cNvSpPr>
          <p:nvPr>
            <p:ph type="title" idx="4294967295"/>
            <p:custDataLst>
              <p:tags r:id="rId1"/>
            </p:custDataLst>
          </p:nvPr>
        </p:nvSpPr>
        <p:spPr/>
        <p:txBody>
          <a:bodyPr/>
          <a:lstStyle/>
          <a:p>
            <a:endParaRPr lang="fr-CA" smtClean="0"/>
          </a:p>
        </p:txBody>
      </p:sp>
      <p:pic>
        <p:nvPicPr>
          <p:cNvPr id="39940" name="Espace réservé du contenu 5"/>
          <p:cNvPicPr>
            <a:picLocks noGrp="1" noChangeAspect="1"/>
          </p:cNvPicPr>
          <p:nvPr>
            <p:ph idx="4294967295"/>
            <p:custDataLst>
              <p:tags r:id="rId2"/>
            </p:custDataLst>
          </p:nvPr>
        </p:nvPicPr>
        <p:blipFill>
          <a:blip r:embed="rId7">
            <a:extLst>
              <a:ext uri="{28A0092B-C50C-407E-A947-70E740481C1C}">
                <a14:useLocalDpi xmlns:a14="http://schemas.microsoft.com/office/drawing/2010/main" val="0"/>
              </a:ext>
            </a:extLst>
          </a:blip>
          <a:srcRect/>
          <a:stretch>
            <a:fillRect/>
          </a:stretch>
        </p:blipFill>
        <p:spPr>
          <a:xfrm>
            <a:off x="457200" y="333375"/>
            <a:ext cx="8229600" cy="4371975"/>
          </a:xfrm>
        </p:spPr>
      </p:pic>
      <p:sp>
        <p:nvSpPr>
          <p:cNvPr id="39941" name="Rectangle 4"/>
          <p:cNvSpPr>
            <a:spLocks noChangeArrowheads="1"/>
          </p:cNvSpPr>
          <p:nvPr>
            <p:custDataLst>
              <p:tags r:id="rId3"/>
            </p:custDataLst>
          </p:nvPr>
        </p:nvSpPr>
        <p:spPr bwMode="auto">
          <a:xfrm>
            <a:off x="900113" y="5300663"/>
            <a:ext cx="7416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A">
                <a:latin typeface="Calibri" pitchFamily="34" charset="0"/>
              </a:rPr>
              <a:t>A: L’intimidateur 		 D: Témoin indifférent 	G: L’intimidé</a:t>
            </a:r>
          </a:p>
          <a:p>
            <a:r>
              <a:rPr lang="fr-CA">
                <a:latin typeface="Calibri" pitchFamily="34" charset="0"/>
              </a:rPr>
              <a:t>B: Complice actif 		 E: Témoin passif 		H: L’intervenant</a:t>
            </a:r>
          </a:p>
          <a:p>
            <a:r>
              <a:rPr lang="fr-CA">
                <a:latin typeface="Calibri" pitchFamily="34" charset="0"/>
              </a:rPr>
              <a:t>C: Complice passif		 F: Témoin actif 	 	</a:t>
            </a:r>
          </a:p>
        </p:txBody>
      </p:sp>
      <p:sp>
        <p:nvSpPr>
          <p:cNvPr id="8" name="Rectangle 7"/>
          <p:cNvSpPr/>
          <p:nvPr>
            <p:custDataLst>
              <p:tags r:id="rId4"/>
            </p:custDataLst>
          </p:nvPr>
        </p:nvSpPr>
        <p:spPr>
          <a:xfrm>
            <a:off x="250825" y="4724400"/>
            <a:ext cx="8712200" cy="406400"/>
          </a:xfrm>
          <a:prstGeom prst="rect">
            <a:avLst/>
          </a:prstGeom>
          <a:solidFill>
            <a:srgbClr val="71E101"/>
          </a:solidFill>
        </p:spPr>
        <p:style>
          <a:lnRef idx="1">
            <a:schemeClr val="accent6"/>
          </a:lnRef>
          <a:fillRef idx="2">
            <a:schemeClr val="accent6"/>
          </a:fillRef>
          <a:effectRef idx="1">
            <a:schemeClr val="accent6"/>
          </a:effectRef>
          <a:fontRef idx="minor">
            <a:schemeClr val="dk1"/>
          </a:fontRef>
        </p:style>
        <p:txBody>
          <a:bodyPr>
            <a:spAutoFit/>
          </a:bodyPr>
          <a:lstStyle/>
          <a:p>
            <a:pPr>
              <a:defRPr/>
            </a:pPr>
            <a:r>
              <a:rPr lang="fr-FR" sz="2000">
                <a:solidFill>
                  <a:srgbClr val="000000"/>
                </a:solidFill>
              </a:rPr>
              <a:t>À chacun son rôle.  Trouvez la lettre qui décrit le mieux chacun des personnages.</a:t>
            </a:r>
            <a:endParaRPr lang="fr-CA" sz="2000">
              <a:solidFill>
                <a:srgbClr val="000000"/>
              </a:solidFill>
            </a:endParaRPr>
          </a:p>
        </p:txBody>
      </p:sp>
    </p:spTree>
    <p:extLst>
      <p:ext uri="{BB962C8B-B14F-4D97-AF65-F5344CB8AC3E}">
        <p14:creationId xmlns:p14="http://schemas.microsoft.com/office/powerpoint/2010/main" val="326655041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D757742-F053-44A4-9A87-95D17AF618F4}" type="slidenum">
              <a:rPr lang="fr-CA"/>
              <a:pPr>
                <a:defRPr/>
              </a:pPr>
              <a:t>24</a:t>
            </a:fld>
            <a:endParaRPr lang="fr-CA"/>
          </a:p>
        </p:txBody>
      </p:sp>
      <p:pic>
        <p:nvPicPr>
          <p:cNvPr id="40963" name="Espace réservé du contenu 4" descr="intimidation lettrea.JPG"/>
          <p:cNvPicPr>
            <a:picLocks noGrp="1" noChangeAspect="1"/>
          </p:cNvPicPr>
          <p:nvPr>
            <p:ph idx="4294967295"/>
            <p:custDataLst>
              <p:tags r:id="rId1"/>
            </p:custDataLst>
          </p:nvPr>
        </p:nvPicPr>
        <p:blipFill>
          <a:blip r:embed="rId5">
            <a:extLst>
              <a:ext uri="{28A0092B-C50C-407E-A947-70E740481C1C}">
                <a14:useLocalDpi xmlns:a14="http://schemas.microsoft.com/office/drawing/2010/main" val="0"/>
              </a:ext>
            </a:extLst>
          </a:blip>
          <a:srcRect/>
          <a:stretch>
            <a:fillRect/>
          </a:stretch>
        </p:blipFill>
        <p:spPr>
          <a:xfrm>
            <a:off x="457200" y="214313"/>
            <a:ext cx="8229600" cy="4373562"/>
          </a:xfrm>
        </p:spPr>
      </p:pic>
      <p:sp>
        <p:nvSpPr>
          <p:cNvPr id="40964" name="Rectangle 4"/>
          <p:cNvSpPr>
            <a:spLocks noChangeArrowheads="1"/>
          </p:cNvSpPr>
          <p:nvPr>
            <p:custDataLst>
              <p:tags r:id="rId2"/>
            </p:custDataLst>
          </p:nvPr>
        </p:nvSpPr>
        <p:spPr bwMode="auto">
          <a:xfrm>
            <a:off x="863600" y="5516563"/>
            <a:ext cx="741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A">
                <a:latin typeface="Calibri" pitchFamily="34" charset="0"/>
              </a:rPr>
              <a:t>A: L’intimidateur 		 D: Témoin indifférent 	G: L’intimidé</a:t>
            </a:r>
          </a:p>
          <a:p>
            <a:r>
              <a:rPr lang="fr-CA">
                <a:latin typeface="Calibri" pitchFamily="34" charset="0"/>
              </a:rPr>
              <a:t>B: Complice actif 		 E: Témoin passif 		H: L’intervenant</a:t>
            </a:r>
          </a:p>
          <a:p>
            <a:r>
              <a:rPr lang="fr-CA">
                <a:latin typeface="Calibri" pitchFamily="34" charset="0"/>
              </a:rPr>
              <a:t>C: Complice passif		 F: Témoin actif 	 	</a:t>
            </a:r>
          </a:p>
        </p:txBody>
      </p:sp>
    </p:spTree>
    <p:extLst>
      <p:ext uri="{BB962C8B-B14F-4D97-AF65-F5344CB8AC3E}">
        <p14:creationId xmlns:p14="http://schemas.microsoft.com/office/powerpoint/2010/main" val="222774127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p:txBody>
          <a:bodyPr/>
          <a:lstStyle/>
          <a:p>
            <a:pPr>
              <a:defRPr/>
            </a:pPr>
            <a:fld id="{C76B8B8F-E83A-4160-976D-1A0FB96B0ED3}" type="slidenum">
              <a:rPr lang="fr-CA"/>
              <a:pPr>
                <a:defRPr/>
              </a:pPr>
              <a:t>25</a:t>
            </a:fld>
            <a:endParaRPr lang="fr-CA"/>
          </a:p>
        </p:txBody>
      </p:sp>
      <p:sp>
        <p:nvSpPr>
          <p:cNvPr id="344068" name="Rectangle 4"/>
          <p:cNvSpPr>
            <a:spLocks noChangeArrowheads="1"/>
          </p:cNvSpPr>
          <p:nvPr>
            <p:custDataLst>
              <p:tags r:id="rId1"/>
            </p:custDataLst>
          </p:nvPr>
        </p:nvSpPr>
        <p:spPr bwMode="auto">
          <a:xfrm>
            <a:off x="1066800" y="152400"/>
            <a:ext cx="7772400" cy="1143000"/>
          </a:xfrm>
          <a:prstGeom prst="rect">
            <a:avLst/>
          </a:prstGeom>
          <a:noFill/>
          <a:ln w="9525">
            <a:noFill/>
            <a:miter lim="800000"/>
            <a:headEnd/>
            <a:tailEnd/>
          </a:ln>
          <a:effectLst/>
        </p:spPr>
        <p:txBody>
          <a:bodyPr anchor="ctr"/>
          <a:lstStyle/>
          <a:p>
            <a:pPr algn="ctr">
              <a:defRPr/>
            </a:pPr>
            <a:endParaRPr lang="fr-FR" sz="2000" b="1">
              <a:solidFill>
                <a:schemeClr val="accent2"/>
              </a:solidFill>
              <a:effectLst>
                <a:outerShdw blurRad="38100" dist="38100" dir="2700000" algn="tl">
                  <a:srgbClr val="C0C0C0"/>
                </a:outerShdw>
              </a:effectLst>
              <a:latin typeface="Arial Black" pitchFamily="34" charset="0"/>
              <a:ea typeface="Arial Unicode MS" pitchFamily="34" charset="-128"/>
              <a:cs typeface="Arial Unicode MS" pitchFamily="34" charset="-128"/>
            </a:endParaRPr>
          </a:p>
        </p:txBody>
      </p:sp>
      <p:sp>
        <p:nvSpPr>
          <p:cNvPr id="45060" name="Espace réservé du contenu 3"/>
          <p:cNvSpPr txBox="1">
            <a:spLocks/>
          </p:cNvSpPr>
          <p:nvPr>
            <p:custDataLst>
              <p:tags r:id="rId2"/>
            </p:custDataLst>
          </p:nvPr>
        </p:nvSpPr>
        <p:spPr bwMode="auto">
          <a:xfrm>
            <a:off x="609600" y="1235075"/>
            <a:ext cx="7418388" cy="4857750"/>
          </a:xfrm>
          <a:prstGeom prst="rect">
            <a:avLst/>
          </a:prstGeom>
          <a:solidFill>
            <a:srgbClr val="00B050"/>
          </a:solidFill>
          <a:ln>
            <a:noFill/>
          </a:ln>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spcAft>
                <a:spcPts val="1000"/>
              </a:spcAft>
            </a:pPr>
            <a:r>
              <a:rPr kumimoji="1" lang="fr-CA" sz="2400" b="1" i="1" dirty="0">
                <a:solidFill>
                  <a:srgbClr val="000066"/>
                </a:solidFill>
                <a:ea typeface="Arial Unicode MS" pitchFamily="34" charset="-128"/>
                <a:cs typeface="Times New Roman" pitchFamily="18" charset="0"/>
              </a:rPr>
              <a:t> </a:t>
            </a:r>
          </a:p>
          <a:p>
            <a:pPr>
              <a:spcBef>
                <a:spcPct val="20000"/>
              </a:spcBef>
              <a:spcAft>
                <a:spcPts val="1000"/>
              </a:spcAft>
            </a:pPr>
            <a:endParaRPr kumimoji="1" lang="fr-CA" sz="2400" b="1" dirty="0">
              <a:solidFill>
                <a:srgbClr val="000066"/>
              </a:solidFill>
              <a:ea typeface="Arial Unicode MS" pitchFamily="34" charset="-128"/>
              <a:cs typeface="Times New Roman" pitchFamily="18" charset="0"/>
            </a:endParaRPr>
          </a:p>
          <a:p>
            <a:pPr>
              <a:spcBef>
                <a:spcPct val="20000"/>
              </a:spcBef>
              <a:spcAft>
                <a:spcPts val="1000"/>
              </a:spcAft>
            </a:pPr>
            <a:r>
              <a:rPr kumimoji="1" lang="fr-CA" sz="3600" dirty="0">
                <a:solidFill>
                  <a:srgbClr val="000066"/>
                </a:solidFill>
                <a:ea typeface="Arial Unicode MS" pitchFamily="34" charset="-128"/>
                <a:cs typeface="Times New Roman" pitchFamily="18" charset="0"/>
              </a:rPr>
              <a:t>Présentation du site:</a:t>
            </a:r>
          </a:p>
          <a:p>
            <a:pPr>
              <a:spcBef>
                <a:spcPct val="20000"/>
              </a:spcBef>
              <a:spcAft>
                <a:spcPts val="1000"/>
              </a:spcAft>
            </a:pPr>
            <a:r>
              <a:rPr kumimoji="1" lang="fr-CA" sz="3600" b="1" i="1" dirty="0">
                <a:solidFill>
                  <a:srgbClr val="000066"/>
                </a:solidFill>
                <a:ea typeface="Arial Unicode MS" pitchFamily="34" charset="-128"/>
                <a:cs typeface="Times New Roman" pitchFamily="18" charset="0"/>
                <a:hlinkClick r:id="rId9"/>
              </a:rPr>
              <a:t>www.moijagis.com</a:t>
            </a:r>
            <a:endParaRPr kumimoji="1" lang="fr-CA" sz="3600" b="1" i="1" dirty="0">
              <a:solidFill>
                <a:srgbClr val="000066"/>
              </a:solidFill>
              <a:ea typeface="Arial Unicode MS" pitchFamily="34" charset="-128"/>
              <a:cs typeface="Times New Roman" pitchFamily="18" charset="0"/>
            </a:endParaRPr>
          </a:p>
          <a:p>
            <a:pPr>
              <a:spcBef>
                <a:spcPct val="20000"/>
              </a:spcBef>
              <a:spcAft>
                <a:spcPts val="1000"/>
              </a:spcAft>
            </a:pPr>
            <a:endParaRPr kumimoji="1" lang="fr-CA" sz="3600" b="1" i="1" dirty="0">
              <a:solidFill>
                <a:srgbClr val="000066"/>
              </a:solidFill>
              <a:ea typeface="Arial Unicode MS" pitchFamily="34" charset="-128"/>
              <a:cs typeface="Times New Roman" pitchFamily="18" charset="0"/>
            </a:endParaRPr>
          </a:p>
        </p:txBody>
      </p:sp>
      <p:pic>
        <p:nvPicPr>
          <p:cNvPr id="45061" name="Picture 2"/>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5"/>
          <p:cNvSpPr>
            <a:spLocks noChangeArrowheads="1"/>
          </p:cNvSpPr>
          <p:nvPr>
            <p:custDataLst>
              <p:tags r:id="rId5"/>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16" name="Rectangle 15"/>
          <p:cNvSpPr>
            <a:spLocks noChangeArrowheads="1"/>
          </p:cNvSpPr>
          <p:nvPr>
            <p:custDataLst>
              <p:tags r:id="rId6"/>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spTree>
    <p:extLst>
      <p:ext uri="{BB962C8B-B14F-4D97-AF65-F5344CB8AC3E}">
        <p14:creationId xmlns:p14="http://schemas.microsoft.com/office/powerpoint/2010/main" val="52311212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p:txBody>
          <a:bodyPr/>
          <a:lstStyle/>
          <a:p>
            <a:pPr>
              <a:defRPr/>
            </a:pPr>
            <a:fld id="{947AD558-9626-4208-BC0A-0E797494F515}" type="slidenum">
              <a:rPr lang="fr-CA"/>
              <a:pPr>
                <a:defRPr/>
              </a:pPr>
              <a:t>26</a:t>
            </a:fld>
            <a:endParaRPr lang="fr-CA"/>
          </a:p>
        </p:txBody>
      </p:sp>
      <p:sp>
        <p:nvSpPr>
          <p:cNvPr id="44035" name="Titre 1"/>
          <p:cNvSpPr>
            <a:spLocks noGrp="1"/>
          </p:cNvSpPr>
          <p:nvPr>
            <p:ph type="title" idx="4294967295"/>
            <p:custDataLst>
              <p:tags r:id="rId1"/>
            </p:custDataLst>
          </p:nvPr>
        </p:nvSpPr>
        <p:spPr>
          <a:solidFill>
            <a:srgbClr val="00B0F0"/>
          </a:solidFill>
        </p:spPr>
        <p:txBody>
          <a:bodyPr>
            <a:normAutofit fontScale="90000"/>
          </a:bodyPr>
          <a:lstStyle/>
          <a:p>
            <a:r>
              <a:rPr lang="fr-CA" b="1" dirty="0" smtClean="0"/>
              <a:t>Encore du vocabulaire à bien comprendre, à bien distinguer!</a:t>
            </a:r>
          </a:p>
        </p:txBody>
      </p:sp>
      <p:graphicFrame>
        <p:nvGraphicFramePr>
          <p:cNvPr id="4" name="Espace réservé du contenu 3"/>
          <p:cNvGraphicFramePr>
            <a:graphicFrameLocks noGrp="1"/>
          </p:cNvGraphicFramePr>
          <p:nvPr>
            <p:ph idx="4294967295"/>
            <p:custDataLst>
              <p:tags r:id="rId2"/>
            </p:custDataLst>
          </p:nvPr>
        </p:nvGraphicFramePr>
        <p:xfrm>
          <a:off x="457200" y="2027238"/>
          <a:ext cx="8229600" cy="2803776"/>
        </p:xfrm>
        <a:graphic>
          <a:graphicData uri="http://schemas.openxmlformats.org/drawingml/2006/table">
            <a:tbl>
              <a:tblPr/>
              <a:tblGrid>
                <a:gridCol w="4114800"/>
                <a:gridCol w="4114800"/>
              </a:tblGrid>
              <a:tr h="51792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smtClean="0">
                          <a:ln>
                            <a:noFill/>
                          </a:ln>
                          <a:solidFill>
                            <a:schemeClr val="bg1"/>
                          </a:solidFill>
                          <a:effectLst/>
                          <a:latin typeface="Calibri" pitchFamily="34" charset="0"/>
                        </a:rPr>
                        <a:t>DÉNONCER</a:t>
                      </a:r>
                    </a:p>
                  </a:txBody>
                  <a:tcPr marT="45624" marB="4562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smtClean="0">
                          <a:ln>
                            <a:noFill/>
                          </a:ln>
                          <a:solidFill>
                            <a:schemeClr val="bg1"/>
                          </a:solidFill>
                          <a:effectLst/>
                          <a:latin typeface="Calibri" pitchFamily="34" charset="0"/>
                        </a:rPr>
                        <a:t>RAPPORTER</a:t>
                      </a:r>
                    </a:p>
                  </a:txBody>
                  <a:tcPr marT="45624" marB="4562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tr>
              <a:tr h="22855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smtClean="0">
                          <a:ln>
                            <a:noFill/>
                          </a:ln>
                          <a:solidFill>
                            <a:schemeClr val="tx1"/>
                          </a:solidFill>
                          <a:effectLst/>
                          <a:latin typeface="Calibri" pitchFamily="34" charset="0"/>
                        </a:rPr>
                        <a:t>C’est dire non à une situation inacceptable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smtClean="0">
                          <a:ln>
                            <a:noFill/>
                          </a:ln>
                          <a:solidFill>
                            <a:schemeClr val="tx1"/>
                          </a:solidFill>
                          <a:effectLst/>
                          <a:latin typeface="Calibri" pitchFamily="34" charset="0"/>
                        </a:rPr>
                        <a:t>C’est pour défendre un droit, une injustice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dirty="0" smtClean="0">
                          <a:ln>
                            <a:noFill/>
                          </a:ln>
                          <a:solidFill>
                            <a:schemeClr val="tx1"/>
                          </a:solidFill>
                          <a:effectLst/>
                          <a:latin typeface="Calibri" pitchFamily="34" charset="0"/>
                        </a:rPr>
                        <a:t>C’est pour venir en aide à soi-même, à un autre</a:t>
                      </a:r>
                    </a:p>
                  </a:txBody>
                  <a:tcPr marT="45624" marB="45624"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smtClean="0">
                          <a:ln>
                            <a:noFill/>
                          </a:ln>
                          <a:solidFill>
                            <a:schemeClr val="tx1"/>
                          </a:solidFill>
                          <a:effectLst/>
                          <a:latin typeface="Calibri" pitchFamily="34" charset="0"/>
                        </a:rPr>
                        <a:t>C’est pour nuire à une personne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2400" b="0" i="0" u="none" strike="noStrike" cap="none" normalizeH="0" baseline="0" smtClean="0">
                          <a:ln>
                            <a:noFill/>
                          </a:ln>
                          <a:solidFill>
                            <a:schemeClr val="tx1"/>
                          </a:solidFill>
                          <a:effectLst/>
                          <a:latin typeface="Calibri" pitchFamily="34" charset="0"/>
                        </a:rPr>
                        <a:t>C’est pour un profit personnel contre une autre personne</a:t>
                      </a:r>
                    </a:p>
                  </a:txBody>
                  <a:tcPr marT="45624" marB="45624"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4773960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7F355BAE-254D-4984-85E9-7029D759D241}" type="slidenum">
              <a:rPr lang="fr-CA"/>
              <a:pPr>
                <a:defRPr/>
              </a:pPr>
              <a:t>27</a:t>
            </a:fld>
            <a:endParaRPr lang="fr-CA"/>
          </a:p>
        </p:txBody>
      </p:sp>
      <p:sp>
        <p:nvSpPr>
          <p:cNvPr id="41987" name="Text Box 15"/>
          <p:cNvSpPr txBox="1">
            <a:spLocks noChangeArrowheads="1"/>
          </p:cNvSpPr>
          <p:nvPr>
            <p:custDataLst>
              <p:tags r:id="rId1"/>
            </p:custDataLst>
          </p:nvPr>
        </p:nvSpPr>
        <p:spPr bwMode="auto">
          <a:xfrm>
            <a:off x="719137" y="1152525"/>
            <a:ext cx="7705725" cy="6210931"/>
          </a:xfrm>
          <a:prstGeom prst="rect">
            <a:avLst/>
          </a:prstGeom>
          <a:solidFill>
            <a:srgbClr val="FFC000"/>
          </a:solidFill>
          <a:ln>
            <a:noFill/>
          </a:ln>
          <a:extLst/>
        </p:spPr>
        <p:txBody>
          <a:bodyPr>
            <a:spAutoFit/>
          </a:bodyPr>
          <a:lstStyle>
            <a:lvl1pPr marL="292100" indent="-292100" eaLnBrk="0" hangingPunct="0">
              <a:tabLst>
                <a:tab pos="1968500" algn="l"/>
              </a:tabLst>
              <a:defRPr>
                <a:solidFill>
                  <a:schemeClr val="tx1"/>
                </a:solidFill>
                <a:latin typeface="Arial" pitchFamily="34" charset="0"/>
              </a:defRPr>
            </a:lvl1pPr>
            <a:lvl2pPr marL="952500" indent="-381000" eaLnBrk="0" hangingPunct="0">
              <a:tabLst>
                <a:tab pos="1968500" algn="l"/>
              </a:tabLst>
              <a:defRPr>
                <a:solidFill>
                  <a:schemeClr val="tx1"/>
                </a:solidFill>
                <a:latin typeface="Arial" pitchFamily="34" charset="0"/>
              </a:defRPr>
            </a:lvl2pPr>
            <a:lvl3pPr marL="1143000" indent="-228600" eaLnBrk="0" hangingPunct="0">
              <a:tabLst>
                <a:tab pos="1968500" algn="l"/>
              </a:tabLst>
              <a:defRPr>
                <a:solidFill>
                  <a:schemeClr val="tx1"/>
                </a:solidFill>
                <a:latin typeface="Arial" pitchFamily="34" charset="0"/>
              </a:defRPr>
            </a:lvl3pPr>
            <a:lvl4pPr marL="1600200" indent="-228600" eaLnBrk="0" hangingPunct="0">
              <a:tabLst>
                <a:tab pos="1968500" algn="l"/>
              </a:tabLst>
              <a:defRPr>
                <a:solidFill>
                  <a:schemeClr val="tx1"/>
                </a:solidFill>
                <a:latin typeface="Arial" pitchFamily="34" charset="0"/>
              </a:defRPr>
            </a:lvl4pPr>
            <a:lvl5pPr marL="2057400" indent="-228600" eaLnBrk="0" hangingPunct="0">
              <a:tabLst>
                <a:tab pos="1968500" algn="l"/>
              </a:tabLst>
              <a:defRPr>
                <a:solidFill>
                  <a:schemeClr val="tx1"/>
                </a:solidFill>
                <a:latin typeface="Arial" pitchFamily="34" charset="0"/>
              </a:defRPr>
            </a:lvl5pPr>
            <a:lvl6pPr marL="2514600" indent="-228600" eaLnBrk="0" fontAlgn="base" hangingPunct="0">
              <a:spcBef>
                <a:spcPct val="0"/>
              </a:spcBef>
              <a:spcAft>
                <a:spcPct val="0"/>
              </a:spcAft>
              <a:tabLst>
                <a:tab pos="1968500" algn="l"/>
              </a:tabLst>
              <a:defRPr>
                <a:solidFill>
                  <a:schemeClr val="tx1"/>
                </a:solidFill>
                <a:latin typeface="Arial" pitchFamily="34" charset="0"/>
              </a:defRPr>
            </a:lvl6pPr>
            <a:lvl7pPr marL="2971800" indent="-228600" eaLnBrk="0" fontAlgn="base" hangingPunct="0">
              <a:spcBef>
                <a:spcPct val="0"/>
              </a:spcBef>
              <a:spcAft>
                <a:spcPct val="0"/>
              </a:spcAft>
              <a:tabLst>
                <a:tab pos="1968500" algn="l"/>
              </a:tabLst>
              <a:defRPr>
                <a:solidFill>
                  <a:schemeClr val="tx1"/>
                </a:solidFill>
                <a:latin typeface="Arial" pitchFamily="34" charset="0"/>
              </a:defRPr>
            </a:lvl7pPr>
            <a:lvl8pPr marL="3429000" indent="-228600" eaLnBrk="0" fontAlgn="base" hangingPunct="0">
              <a:spcBef>
                <a:spcPct val="0"/>
              </a:spcBef>
              <a:spcAft>
                <a:spcPct val="0"/>
              </a:spcAft>
              <a:tabLst>
                <a:tab pos="1968500" algn="l"/>
              </a:tabLst>
              <a:defRPr>
                <a:solidFill>
                  <a:schemeClr val="tx1"/>
                </a:solidFill>
                <a:latin typeface="Arial" pitchFamily="34" charset="0"/>
              </a:defRPr>
            </a:lvl8pPr>
            <a:lvl9pPr marL="3886200" indent="-228600" eaLnBrk="0" fontAlgn="base" hangingPunct="0">
              <a:spcBef>
                <a:spcPct val="0"/>
              </a:spcBef>
              <a:spcAft>
                <a:spcPct val="0"/>
              </a:spcAft>
              <a:tabLst>
                <a:tab pos="1968500" algn="l"/>
              </a:tabLst>
              <a:defRPr>
                <a:solidFill>
                  <a:schemeClr val="tx1"/>
                </a:solidFill>
                <a:latin typeface="Arial" pitchFamily="34" charset="0"/>
              </a:defRPr>
            </a:lvl9pPr>
          </a:lstStyle>
          <a:p>
            <a:pPr marL="0" indent="0" algn="ctr" eaLnBrk="1" hangingPunct="1">
              <a:lnSpc>
                <a:spcPct val="115000"/>
              </a:lnSpc>
              <a:buClr>
                <a:srgbClr val="000066"/>
              </a:buClr>
            </a:pPr>
            <a:r>
              <a:rPr kumimoji="1" lang="fr-CA" sz="2400" b="1" dirty="0">
                <a:solidFill>
                  <a:srgbClr val="000066"/>
                </a:solidFill>
                <a:cs typeface="Times New Roman" pitchFamily="18" charset="0"/>
              </a:rPr>
              <a:t>Quelques chiffres :</a:t>
            </a:r>
          </a:p>
          <a:p>
            <a:pPr eaLnBrk="1" hangingPunct="1">
              <a:buFont typeface="Arial" pitchFamily="34" charset="0"/>
              <a:buChar char="•"/>
            </a:pPr>
            <a:endParaRPr kumimoji="1" lang="fr-FR" dirty="0">
              <a:solidFill>
                <a:srgbClr val="000066"/>
              </a:solidFill>
              <a:cs typeface="Times New Roman" pitchFamily="18" charset="0"/>
            </a:endParaRPr>
          </a:p>
          <a:p>
            <a:pPr marL="292100" lvl="1" indent="-292100" eaLnBrk="1" fontAlgn="auto" hangingPunct="1">
              <a:spcAft>
                <a:spcPts val="0"/>
              </a:spcAft>
              <a:buFont typeface="Arial" pitchFamily="34" charset="0"/>
              <a:buChar char="•"/>
              <a:defRPr/>
            </a:pPr>
            <a:r>
              <a:rPr kumimoji="1" lang="fr-CA" dirty="0">
                <a:solidFill>
                  <a:srgbClr val="000066"/>
                </a:solidFill>
                <a:cs typeface="Times New Roman" pitchFamily="18" charset="0"/>
              </a:rPr>
              <a:t>L’intimidation est plus fréquente entre la 4e année du primaire et la 2e année du secondaire, </a:t>
            </a:r>
            <a:r>
              <a:rPr kumimoji="1" lang="fr-CA" sz="1200" i="1" dirty="0">
                <a:solidFill>
                  <a:srgbClr val="000066"/>
                </a:solidFill>
                <a:cs typeface="Times New Roman" pitchFamily="18" charset="0"/>
              </a:rPr>
              <a:t>AQPS  (2003</a:t>
            </a:r>
            <a:r>
              <a:rPr kumimoji="1" lang="fr-CA" sz="1200" i="1" dirty="0" smtClean="0">
                <a:solidFill>
                  <a:srgbClr val="000066"/>
                </a:solidFill>
                <a:cs typeface="Times New Roman" pitchFamily="18" charset="0"/>
              </a:rPr>
              <a:t>)</a:t>
            </a:r>
            <a:endParaRPr kumimoji="1" lang="fr-CA" sz="1200" i="1" dirty="0">
              <a:solidFill>
                <a:srgbClr val="000066"/>
              </a:solidFill>
              <a:cs typeface="Times New Roman" pitchFamily="18" charset="0"/>
            </a:endParaRPr>
          </a:p>
          <a:p>
            <a:pPr marL="285750" lvl="1" indent="-285750" eaLnBrk="1" fontAlgn="auto" hangingPunct="1">
              <a:spcAft>
                <a:spcPts val="0"/>
              </a:spcAft>
              <a:buFont typeface="Arial" pitchFamily="34" charset="0"/>
              <a:buChar char="•"/>
              <a:defRPr/>
            </a:pPr>
            <a:endParaRPr kumimoji="1" lang="fr-CA" i="1" dirty="0">
              <a:solidFill>
                <a:srgbClr val="000066"/>
              </a:solidFill>
              <a:cs typeface="Times New Roman" pitchFamily="18" charset="0"/>
            </a:endParaRPr>
          </a:p>
          <a:p>
            <a:pPr marL="285750" lvl="1" indent="-285750" eaLnBrk="1" fontAlgn="auto" hangingPunct="1">
              <a:spcAft>
                <a:spcPts val="0"/>
              </a:spcAft>
              <a:buFont typeface="Arial" pitchFamily="34" charset="0"/>
              <a:buChar char="•"/>
              <a:defRPr/>
            </a:pPr>
            <a:r>
              <a:rPr kumimoji="1" lang="fr-CA" dirty="0">
                <a:solidFill>
                  <a:srgbClr val="000066"/>
                </a:solidFill>
                <a:cs typeface="Times New Roman" pitchFamily="18" charset="0"/>
              </a:rPr>
              <a:t>15% (1 sur 7) des élèves du primaire et du secondaire vivent des problèmes d’intimidation et de victimisation </a:t>
            </a:r>
            <a:r>
              <a:rPr kumimoji="1" lang="fr-CA" sz="1200" i="1" dirty="0">
                <a:solidFill>
                  <a:srgbClr val="000066"/>
                </a:solidFill>
                <a:cs typeface="Times New Roman" pitchFamily="18" charset="0"/>
              </a:rPr>
              <a:t>AQPS (2003),  Elliot (</a:t>
            </a:r>
            <a:r>
              <a:rPr kumimoji="1" lang="fr-CA" sz="1200" i="1" dirty="0" smtClean="0">
                <a:solidFill>
                  <a:srgbClr val="000066"/>
                </a:solidFill>
                <a:cs typeface="Times New Roman" pitchFamily="18" charset="0"/>
              </a:rPr>
              <a:t>2005)</a:t>
            </a:r>
          </a:p>
          <a:p>
            <a:pPr marL="0" lvl="1" indent="0" algn="ctr" eaLnBrk="1" fontAlgn="auto" hangingPunct="1">
              <a:spcAft>
                <a:spcPts val="0"/>
              </a:spcAft>
              <a:defRPr/>
            </a:pPr>
            <a:r>
              <a:rPr kumimoji="1" lang="fr-CA" i="1" dirty="0" smtClean="0">
                <a:solidFill>
                  <a:srgbClr val="FF0000"/>
                </a:solidFill>
                <a:cs typeface="Times New Roman" pitchFamily="18" charset="0"/>
              </a:rPr>
              <a:t>7% à la Passerelle</a:t>
            </a:r>
          </a:p>
          <a:p>
            <a:pPr marL="171450" lvl="1" indent="-171450" eaLnBrk="1" fontAlgn="auto" hangingPunct="1">
              <a:spcAft>
                <a:spcPts val="0"/>
              </a:spcAft>
              <a:buFont typeface="Arial" pitchFamily="34" charset="0"/>
              <a:buChar char="•"/>
              <a:defRPr/>
            </a:pPr>
            <a:endParaRPr kumimoji="1" lang="fr-CA" sz="1200" i="1" dirty="0" smtClean="0">
              <a:solidFill>
                <a:srgbClr val="000066"/>
              </a:solidFill>
              <a:cs typeface="Times New Roman" pitchFamily="18" charset="0"/>
            </a:endParaRPr>
          </a:p>
          <a:p>
            <a:pPr marL="285750" lvl="1" indent="-285750" eaLnBrk="1" fontAlgn="auto" hangingPunct="1">
              <a:spcAft>
                <a:spcPts val="0"/>
              </a:spcAft>
              <a:buFont typeface="Arial" pitchFamily="34" charset="0"/>
              <a:buChar char="•"/>
              <a:defRPr/>
            </a:pPr>
            <a:r>
              <a:rPr kumimoji="1" lang="fr-CA" i="1" dirty="0" smtClean="0">
                <a:solidFill>
                  <a:srgbClr val="000066"/>
                </a:solidFill>
                <a:cs typeface="Times New Roman" pitchFamily="18" charset="0"/>
              </a:rPr>
              <a:t>25</a:t>
            </a:r>
            <a:r>
              <a:rPr kumimoji="1" lang="fr-CA" i="1" dirty="0">
                <a:solidFill>
                  <a:srgbClr val="000066"/>
                </a:solidFill>
                <a:cs typeface="Times New Roman" pitchFamily="18" charset="0"/>
              </a:rPr>
              <a:t>% des témoins aident les victimes ou interviennent auprès d’elles. 75% des autres témoins appuient le comportement des élèves qui intimident:</a:t>
            </a:r>
          </a:p>
          <a:p>
            <a:pPr marL="285750" indent="-285750" eaLnBrk="1" fontAlgn="auto" hangingPunct="1">
              <a:spcAft>
                <a:spcPts val="0"/>
              </a:spcAft>
              <a:buFont typeface="Arial" pitchFamily="34" charset="0"/>
              <a:buChar char="•"/>
              <a:defRPr/>
            </a:pPr>
            <a:r>
              <a:rPr kumimoji="1" lang="fr-CA" i="1" dirty="0">
                <a:solidFill>
                  <a:srgbClr val="000066"/>
                </a:solidFill>
                <a:cs typeface="Times New Roman" pitchFamily="18" charset="0"/>
              </a:rPr>
              <a:t>                 - soit en observant passivement (54%)</a:t>
            </a:r>
          </a:p>
          <a:p>
            <a:pPr marL="285750" indent="-285750" eaLnBrk="1" fontAlgn="auto" hangingPunct="1">
              <a:spcAft>
                <a:spcPts val="0"/>
              </a:spcAft>
              <a:buFont typeface="Arial" pitchFamily="34" charset="0"/>
              <a:buChar char="•"/>
              <a:defRPr/>
            </a:pPr>
            <a:r>
              <a:rPr kumimoji="1" lang="fr-CA" i="1" dirty="0">
                <a:solidFill>
                  <a:srgbClr val="000066"/>
                </a:solidFill>
                <a:cs typeface="Times New Roman" pitchFamily="18" charset="0"/>
              </a:rPr>
              <a:t>                 - ou en imitant le comportement agressif de ceux-ci (21%),</a:t>
            </a:r>
          </a:p>
          <a:p>
            <a:pPr marL="285750" indent="-285750" eaLnBrk="1" fontAlgn="auto" hangingPunct="1">
              <a:spcAft>
                <a:spcPts val="0"/>
              </a:spcAft>
              <a:buFont typeface="Arial" pitchFamily="34" charset="0"/>
              <a:buChar char="•"/>
              <a:defRPr/>
            </a:pPr>
            <a:r>
              <a:rPr kumimoji="1" lang="fr-CA" i="1" dirty="0">
                <a:solidFill>
                  <a:srgbClr val="000066"/>
                </a:solidFill>
                <a:cs typeface="Times New Roman" pitchFamily="18" charset="0"/>
              </a:rPr>
              <a:t>                   </a:t>
            </a:r>
            <a:r>
              <a:rPr kumimoji="1" lang="fr-CA" sz="1200" i="1" dirty="0" err="1">
                <a:solidFill>
                  <a:srgbClr val="000066"/>
                </a:solidFill>
                <a:cs typeface="Times New Roman" pitchFamily="18" charset="0"/>
              </a:rPr>
              <a:t>O’Connell</a:t>
            </a:r>
            <a:r>
              <a:rPr kumimoji="1" lang="fr-CA" sz="1200" i="1" dirty="0">
                <a:solidFill>
                  <a:srgbClr val="000066"/>
                </a:solidFill>
                <a:cs typeface="Times New Roman" pitchFamily="18" charset="0"/>
              </a:rPr>
              <a:t> et coll.  (1999</a:t>
            </a:r>
            <a:r>
              <a:rPr kumimoji="1" lang="fr-CA" sz="1200" i="1" dirty="0" smtClean="0">
                <a:solidFill>
                  <a:srgbClr val="000066"/>
                </a:solidFill>
                <a:cs typeface="Times New Roman" pitchFamily="18" charset="0"/>
              </a:rPr>
              <a:t>)</a:t>
            </a:r>
          </a:p>
          <a:p>
            <a:pPr marL="171450" indent="-171450" eaLnBrk="1" fontAlgn="auto" hangingPunct="1">
              <a:spcAft>
                <a:spcPts val="0"/>
              </a:spcAft>
              <a:buFont typeface="Arial" pitchFamily="34" charset="0"/>
              <a:buChar char="•"/>
              <a:defRPr/>
            </a:pPr>
            <a:endParaRPr kumimoji="1" lang="fr-CA" sz="1200" i="1" dirty="0">
              <a:solidFill>
                <a:srgbClr val="000066"/>
              </a:solidFill>
              <a:cs typeface="Times New Roman" pitchFamily="18" charset="0"/>
            </a:endParaRPr>
          </a:p>
          <a:p>
            <a:pPr marL="285750" lvl="1" indent="-285750" eaLnBrk="1" hangingPunct="1">
              <a:buFont typeface="Arial" pitchFamily="34" charset="0"/>
              <a:buChar char="•"/>
              <a:defRPr/>
            </a:pPr>
            <a:r>
              <a:rPr kumimoji="1" lang="fr-CA" dirty="0">
                <a:solidFill>
                  <a:srgbClr val="000066"/>
                </a:solidFill>
                <a:cs typeface="Times New Roman" pitchFamily="18" charset="0"/>
              </a:rPr>
              <a:t>Quand un pair intervient, 67 % des actes cessent en moins de 10 secondes, </a:t>
            </a:r>
            <a:r>
              <a:rPr kumimoji="1" lang="fr-CA" sz="1200" i="1" dirty="0" err="1">
                <a:solidFill>
                  <a:srgbClr val="000066"/>
                </a:solidFill>
                <a:cs typeface="Times New Roman" pitchFamily="18" charset="0"/>
              </a:rPr>
              <a:t>Hawkings</a:t>
            </a:r>
            <a:r>
              <a:rPr kumimoji="1" lang="fr-CA" sz="1200" i="1" dirty="0">
                <a:solidFill>
                  <a:srgbClr val="000066"/>
                </a:solidFill>
                <a:cs typeface="Times New Roman" pitchFamily="18" charset="0"/>
              </a:rPr>
              <a:t>, </a:t>
            </a:r>
            <a:r>
              <a:rPr kumimoji="1" lang="fr-CA" sz="1200" i="1" dirty="0" err="1">
                <a:solidFill>
                  <a:srgbClr val="000066"/>
                </a:solidFill>
                <a:cs typeface="Times New Roman" pitchFamily="18" charset="0"/>
              </a:rPr>
              <a:t>Pepler</a:t>
            </a:r>
            <a:r>
              <a:rPr kumimoji="1" lang="fr-CA" sz="1200" i="1" dirty="0">
                <a:solidFill>
                  <a:srgbClr val="000066"/>
                </a:solidFill>
                <a:cs typeface="Times New Roman" pitchFamily="18" charset="0"/>
              </a:rPr>
              <a:t> &amp; Craig (2011)</a:t>
            </a:r>
          </a:p>
          <a:p>
            <a:pPr marL="171450" indent="-171450" eaLnBrk="1" fontAlgn="auto" hangingPunct="1">
              <a:spcAft>
                <a:spcPts val="0"/>
              </a:spcAft>
              <a:buFont typeface="Arial" pitchFamily="34" charset="0"/>
              <a:buChar char="•"/>
              <a:defRPr/>
            </a:pPr>
            <a:endParaRPr kumimoji="1" lang="fr-CA" sz="1200" i="1" dirty="0">
              <a:solidFill>
                <a:srgbClr val="000066"/>
              </a:solidFill>
              <a:cs typeface="Times New Roman" pitchFamily="18" charset="0"/>
            </a:endParaRPr>
          </a:p>
          <a:p>
            <a:pPr marL="171450" lvl="1" indent="-171450" eaLnBrk="1" fontAlgn="auto" hangingPunct="1">
              <a:spcAft>
                <a:spcPts val="0"/>
              </a:spcAft>
              <a:buFont typeface="Arial" pitchFamily="34" charset="0"/>
              <a:buChar char="•"/>
              <a:defRPr/>
            </a:pPr>
            <a:endParaRPr kumimoji="1" lang="fr-CA" sz="1200" i="1" dirty="0" smtClean="0">
              <a:solidFill>
                <a:srgbClr val="000066"/>
              </a:solidFill>
              <a:cs typeface="Times New Roman" pitchFamily="18" charset="0"/>
            </a:endParaRPr>
          </a:p>
          <a:p>
            <a:pPr marL="285750" lvl="1" indent="-285750" eaLnBrk="1" fontAlgn="auto" hangingPunct="1">
              <a:spcAft>
                <a:spcPts val="0"/>
              </a:spcAft>
              <a:buFont typeface="Arial" pitchFamily="34" charset="0"/>
              <a:buChar char="•"/>
              <a:defRPr/>
            </a:pPr>
            <a:endParaRPr kumimoji="1" lang="fr-CA" i="1" dirty="0">
              <a:solidFill>
                <a:srgbClr val="000066"/>
              </a:solidFill>
              <a:cs typeface="Times New Roman" pitchFamily="18" charset="0"/>
            </a:endParaRPr>
          </a:p>
          <a:p>
            <a:pPr eaLnBrk="1" fontAlgn="auto" hangingPunct="1">
              <a:spcAft>
                <a:spcPts val="0"/>
              </a:spcAft>
              <a:buFont typeface="Arial" pitchFamily="34" charset="0"/>
              <a:buChar char="•"/>
              <a:defRPr/>
            </a:pPr>
            <a:endParaRPr kumimoji="1" lang="fr-CA" i="1" dirty="0">
              <a:solidFill>
                <a:srgbClr val="000066"/>
              </a:solidFill>
              <a:cs typeface="Times New Roman" pitchFamily="18" charset="0"/>
            </a:endParaRPr>
          </a:p>
          <a:p>
            <a:pPr marL="285750" lvl="1" indent="-285750" eaLnBrk="1" fontAlgn="auto" hangingPunct="1">
              <a:spcAft>
                <a:spcPts val="0"/>
              </a:spcAft>
              <a:buFont typeface="Arial" pitchFamily="34" charset="0"/>
              <a:buChar char="•"/>
              <a:defRPr/>
            </a:pPr>
            <a:endParaRPr kumimoji="1" lang="fr-CA" sz="1600" i="1" dirty="0">
              <a:solidFill>
                <a:srgbClr val="000066"/>
              </a:solidFill>
              <a:cs typeface="Times New Roman" pitchFamily="18" charset="0"/>
            </a:endParaRPr>
          </a:p>
        </p:txBody>
      </p:sp>
      <p:pic>
        <p:nvPicPr>
          <p:cNvPr id="41988" name="Picture 2"/>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5"/>
          <p:cNvSpPr>
            <a:spLocks noChangeArrowheads="1"/>
          </p:cNvSpPr>
          <p:nvPr>
            <p:custDataLst>
              <p:tags r:id="rId4"/>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19" name="Rectangle 18"/>
          <p:cNvSpPr>
            <a:spLocks noChangeArrowheads="1"/>
          </p:cNvSpPr>
          <p:nvPr>
            <p:custDataLst>
              <p:tags r:id="rId5"/>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spTree>
    <p:extLst>
      <p:ext uri="{BB962C8B-B14F-4D97-AF65-F5344CB8AC3E}">
        <p14:creationId xmlns:p14="http://schemas.microsoft.com/office/powerpoint/2010/main" val="331531272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CA" dirty="0" smtClean="0"/>
              <a:t>La situation à la Passerelle</a:t>
            </a:r>
            <a:endParaRPr lang="fr-CA" dirty="0"/>
          </a:p>
        </p:txBody>
      </p:sp>
      <p:graphicFrame>
        <p:nvGraphicFramePr>
          <p:cNvPr id="3" name="Graphique 2"/>
          <p:cNvGraphicFramePr/>
          <p:nvPr>
            <p:extLst>
              <p:ext uri="{D42A27DB-BD31-4B8C-83A1-F6EECF244321}">
                <p14:modId xmlns:p14="http://schemas.microsoft.com/office/powerpoint/2010/main" val="1523579936"/>
              </p:ext>
            </p:extLst>
          </p:nvPr>
        </p:nvGraphicFramePr>
        <p:xfrm>
          <a:off x="1259632" y="1628800"/>
          <a:ext cx="676875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810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50"/>
          </a:solidFill>
        </p:spPr>
        <p:txBody>
          <a:bodyPr>
            <a:normAutofit fontScale="90000"/>
          </a:bodyPr>
          <a:lstStyle/>
          <a:p>
            <a:r>
              <a:rPr lang="fr-CA" dirty="0" smtClean="0"/>
              <a:t>Type de violence vécu à la Passerelle</a:t>
            </a:r>
            <a:endParaRPr lang="fr-CA" dirty="0"/>
          </a:p>
        </p:txBody>
      </p:sp>
      <p:graphicFrame>
        <p:nvGraphicFramePr>
          <p:cNvPr id="3" name="Graphique 2"/>
          <p:cNvGraphicFramePr/>
          <p:nvPr>
            <p:extLst>
              <p:ext uri="{D42A27DB-BD31-4B8C-83A1-F6EECF244321}">
                <p14:modId xmlns:p14="http://schemas.microsoft.com/office/powerpoint/2010/main" val="2046897333"/>
              </p:ext>
            </p:extLst>
          </p:nvPr>
        </p:nvGraphicFramePr>
        <p:xfrm>
          <a:off x="539552" y="1484784"/>
          <a:ext cx="7848871" cy="4464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91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r>
              <a:rPr lang="fr-CA" b="1" dirty="0" smtClean="0"/>
              <a:t>Mot de bienvenu</a:t>
            </a:r>
            <a:endParaRPr lang="fr-CA" b="1" dirty="0"/>
          </a:p>
        </p:txBody>
      </p:sp>
      <p:sp>
        <p:nvSpPr>
          <p:cNvPr id="3" name="Espace réservé du contenu 2"/>
          <p:cNvSpPr>
            <a:spLocks noGrp="1"/>
          </p:cNvSpPr>
          <p:nvPr>
            <p:ph idx="1"/>
          </p:nvPr>
        </p:nvSpPr>
        <p:spPr/>
        <p:txBody>
          <a:bodyPr>
            <a:normAutofit/>
          </a:bodyPr>
          <a:lstStyle/>
          <a:p>
            <a:pPr marL="0" indent="0" algn="ctr">
              <a:buNone/>
            </a:pPr>
            <a:r>
              <a:rPr lang="fr-CA" sz="4800" i="1" dirty="0" smtClean="0"/>
              <a:t>Il faut un village pour élever un enfant</a:t>
            </a:r>
          </a:p>
          <a:p>
            <a:pPr marL="0" indent="0" algn="ctr">
              <a:buNone/>
            </a:pPr>
            <a:endParaRPr lang="fr-CA" sz="4800" i="1" dirty="0" smtClean="0"/>
          </a:p>
          <a:p>
            <a:pPr marL="0" indent="0" algn="ctr">
              <a:buNone/>
            </a:pPr>
            <a:r>
              <a:rPr lang="fr-CA" sz="4800" i="1" dirty="0" smtClean="0"/>
              <a:t>Seul on va plus vite, mais ensemble on va plus loin</a:t>
            </a:r>
            <a:endParaRPr lang="fr-CA" sz="4800" i="1" dirty="0"/>
          </a:p>
        </p:txBody>
      </p:sp>
    </p:spTree>
    <p:extLst>
      <p:ext uri="{BB962C8B-B14F-4D97-AF65-F5344CB8AC3E}">
        <p14:creationId xmlns:p14="http://schemas.microsoft.com/office/powerpoint/2010/main" val="253721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r>
              <a:rPr lang="fr-CA" dirty="0" smtClean="0"/>
              <a:t>Lieux nommés par les élèves ayant vécu de la violence</a:t>
            </a:r>
            <a:endParaRPr lang="fr-CA" dirty="0"/>
          </a:p>
        </p:txBody>
      </p:sp>
      <p:graphicFrame>
        <p:nvGraphicFramePr>
          <p:cNvPr id="3" name="Graphique 2"/>
          <p:cNvGraphicFramePr/>
          <p:nvPr>
            <p:extLst>
              <p:ext uri="{D42A27DB-BD31-4B8C-83A1-F6EECF244321}">
                <p14:modId xmlns:p14="http://schemas.microsoft.com/office/powerpoint/2010/main" val="1244857336"/>
              </p:ext>
            </p:extLst>
          </p:nvPr>
        </p:nvGraphicFramePr>
        <p:xfrm>
          <a:off x="539552" y="1844824"/>
          <a:ext cx="7848872"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5959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normAutofit fontScale="90000"/>
          </a:bodyPr>
          <a:lstStyle/>
          <a:p>
            <a:r>
              <a:rPr lang="fr-CA" dirty="0" smtClean="0"/>
              <a:t>À qui tu peux parler si tu as besoin d’aide?</a:t>
            </a:r>
            <a:endParaRPr lang="fr-CA" dirty="0"/>
          </a:p>
        </p:txBody>
      </p:sp>
      <p:sp>
        <p:nvSpPr>
          <p:cNvPr id="3" name="Rectangle 2"/>
          <p:cNvSpPr/>
          <p:nvPr/>
        </p:nvSpPr>
        <p:spPr>
          <a:xfrm>
            <a:off x="428824" y="2348880"/>
            <a:ext cx="8496944" cy="3477875"/>
          </a:xfrm>
          <a:prstGeom prst="rect">
            <a:avLst/>
          </a:prstGeom>
        </p:spPr>
        <p:txBody>
          <a:bodyPr wrap="square">
            <a:spAutoFit/>
          </a:bodyPr>
          <a:lstStyle/>
          <a:p>
            <a:r>
              <a:rPr lang="fr-CA" b="1" dirty="0"/>
              <a:t> </a:t>
            </a:r>
            <a:endParaRPr lang="fr-CA" dirty="0"/>
          </a:p>
          <a:p>
            <a:pPr lvl="0"/>
            <a:r>
              <a:rPr lang="fr-CA" dirty="0"/>
              <a:t>54%  (Q13) des élèves »intimidés » ont dit qu’ils avaient été intimidés à un adulte de l’école,   73%  (Q14) à leur père ou à leur mère et  70%  (Q15) à un ou des amis</a:t>
            </a:r>
            <a:r>
              <a:rPr lang="fr-CA" dirty="0" smtClean="0"/>
              <a:t>.</a:t>
            </a:r>
          </a:p>
          <a:p>
            <a:pPr lvl="0"/>
            <a:endParaRPr lang="fr-CA" dirty="0"/>
          </a:p>
          <a:p>
            <a:pPr lvl="0"/>
            <a:endParaRPr lang="fr-CA" dirty="0" smtClean="0"/>
          </a:p>
          <a:p>
            <a:pPr lvl="0"/>
            <a:endParaRPr lang="fr-CA" dirty="0"/>
          </a:p>
          <a:p>
            <a:pPr lvl="0" algn="ctr"/>
            <a:r>
              <a:rPr lang="fr-CA" sz="2800" dirty="0" smtClean="0">
                <a:solidFill>
                  <a:srgbClr val="FF0000"/>
                </a:solidFill>
              </a:rPr>
              <a:t>Que faire si votre enfant vous dit qu’il a été intimidé?</a:t>
            </a:r>
          </a:p>
          <a:p>
            <a:pPr marL="457200" lvl="0" indent="-457200" algn="ctr">
              <a:buFontTx/>
              <a:buChar char="-"/>
            </a:pPr>
            <a:r>
              <a:rPr lang="fr-CA" sz="2800" dirty="0" smtClean="0">
                <a:solidFill>
                  <a:srgbClr val="FF0000"/>
                </a:solidFill>
              </a:rPr>
              <a:t>Présentation d’outils </a:t>
            </a:r>
          </a:p>
          <a:p>
            <a:pPr marL="457200" lvl="0" indent="-457200" algn="ctr">
              <a:buFontTx/>
              <a:buChar char="-"/>
            </a:pPr>
            <a:r>
              <a:rPr lang="fr-CA" sz="2800" dirty="0" smtClean="0">
                <a:solidFill>
                  <a:srgbClr val="FF0000"/>
                </a:solidFill>
              </a:rPr>
              <a:t>Autres outils dont vous auriez besoin?  </a:t>
            </a:r>
            <a:endParaRPr lang="fr-CA" sz="2800" dirty="0">
              <a:solidFill>
                <a:srgbClr val="FF0000"/>
              </a:solidFill>
            </a:endParaRPr>
          </a:p>
          <a:p>
            <a:pPr lvl="0" algn="ctr"/>
            <a:endParaRPr lang="fr-CA" sz="2800" dirty="0" smtClean="0">
              <a:solidFill>
                <a:srgbClr val="FF0000"/>
              </a:solidFill>
            </a:endParaRPr>
          </a:p>
        </p:txBody>
      </p:sp>
    </p:spTree>
    <p:extLst>
      <p:ext uri="{BB962C8B-B14F-4D97-AF65-F5344CB8AC3E}">
        <p14:creationId xmlns:p14="http://schemas.microsoft.com/office/powerpoint/2010/main" val="53550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6" y="0"/>
            <a:ext cx="9161136" cy="1925588"/>
          </a:xfrm>
        </p:spPr>
      </p:pic>
      <p:sp>
        <p:nvSpPr>
          <p:cNvPr id="7" name="Titre 1"/>
          <p:cNvSpPr>
            <a:spLocks noGrp="1"/>
          </p:cNvSpPr>
          <p:nvPr>
            <p:ph type="title"/>
          </p:nvPr>
        </p:nvSpPr>
        <p:spPr>
          <a:xfrm>
            <a:off x="395536" y="1772816"/>
            <a:ext cx="8280920" cy="648072"/>
          </a:xfrm>
          <a:solidFill>
            <a:srgbClr val="FFC000"/>
          </a:solidFill>
        </p:spPr>
        <p:txBody>
          <a:bodyPr>
            <a:normAutofit/>
          </a:bodyPr>
          <a:lstStyle/>
          <a:p>
            <a:r>
              <a:rPr lang="fr-CA" sz="2800" b="1" dirty="0" smtClean="0"/>
              <a:t>Après que j’aie informé la direction d’école:</a:t>
            </a:r>
            <a:endParaRPr lang="fr-CA" sz="1800" dirty="0"/>
          </a:p>
        </p:txBody>
      </p:sp>
      <p:sp>
        <p:nvSpPr>
          <p:cNvPr id="8" name="ZoneTexte 7"/>
          <p:cNvSpPr txBox="1"/>
          <p:nvPr/>
        </p:nvSpPr>
        <p:spPr>
          <a:xfrm>
            <a:off x="611560" y="2492896"/>
            <a:ext cx="8064896" cy="441788"/>
          </a:xfrm>
          <a:prstGeom prst="rect">
            <a:avLst/>
          </a:prstGeom>
          <a:noFill/>
        </p:spPr>
        <p:txBody>
          <a:bodyPr wrap="square" rtlCol="0">
            <a:spAutoFit/>
          </a:bodyPr>
          <a:lstStyle/>
          <a:p>
            <a:pPr marL="715962" algn="ctr">
              <a:lnSpc>
                <a:spcPts val="3000"/>
              </a:lnSpc>
            </a:pPr>
            <a:endParaRPr lang="fr-CA" b="1" dirty="0"/>
          </a:p>
        </p:txBody>
      </p:sp>
      <p:sp>
        <p:nvSpPr>
          <p:cNvPr id="6" name="Rectangle à coins arrondis 56"/>
          <p:cNvSpPr>
            <a:spLocks noChangeArrowheads="1"/>
          </p:cNvSpPr>
          <p:nvPr/>
        </p:nvSpPr>
        <p:spPr bwMode="auto">
          <a:xfrm>
            <a:off x="1147524" y="2359215"/>
            <a:ext cx="6985000" cy="925769"/>
          </a:xfrm>
          <a:prstGeom prst="roundRect">
            <a:avLst>
              <a:gd name="adj" fmla="val 16667"/>
            </a:avLst>
          </a:prstGeom>
          <a:solidFill>
            <a:srgbClr val="993366">
              <a:alpha val="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473075" indent="-473075" algn="ctr" defTabSz="962025">
              <a:spcBef>
                <a:spcPct val="20000"/>
              </a:spcBef>
              <a:defRPr/>
            </a:pPr>
            <a:r>
              <a:rPr lang="fr-CA" sz="1600" b="1" kern="0" dirty="0" smtClean="0">
                <a:solidFill>
                  <a:srgbClr val="0070C0"/>
                </a:solidFill>
              </a:rPr>
              <a:t>ÉVÉNEMENT</a:t>
            </a:r>
            <a:endParaRPr lang="fr-CA" sz="1600" kern="0" dirty="0" smtClean="0">
              <a:solidFill>
                <a:srgbClr val="0070C0"/>
              </a:solidFill>
            </a:endParaRPr>
          </a:p>
          <a:p>
            <a:pPr marL="473075" indent="-473075" algn="ctr" defTabSz="962025">
              <a:spcBef>
                <a:spcPct val="20000"/>
              </a:spcBef>
              <a:buFontTx/>
              <a:buChar char="•"/>
              <a:defRPr/>
            </a:pPr>
            <a:endParaRPr lang="fr-CA" kern="0" dirty="0">
              <a:solidFill>
                <a:srgbClr val="0070C0"/>
              </a:solidFill>
            </a:endParaRPr>
          </a:p>
        </p:txBody>
      </p:sp>
      <p:sp>
        <p:nvSpPr>
          <p:cNvPr id="10" name="Rectangle à coins arrondis 57"/>
          <p:cNvSpPr>
            <a:spLocks noChangeArrowheads="1"/>
          </p:cNvSpPr>
          <p:nvPr/>
        </p:nvSpPr>
        <p:spPr bwMode="auto">
          <a:xfrm>
            <a:off x="1131590" y="3270815"/>
            <a:ext cx="6985000" cy="2203979"/>
          </a:xfrm>
          <a:prstGeom prst="roundRect">
            <a:avLst>
              <a:gd name="adj" fmla="val 16667"/>
            </a:avLst>
          </a:prstGeom>
          <a:solidFill>
            <a:srgbClr val="00FFFF">
              <a:alpha val="823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473075" indent="-473075" algn="ctr" defTabSz="962025">
              <a:spcBef>
                <a:spcPct val="20000"/>
              </a:spcBef>
              <a:defRPr/>
            </a:pPr>
            <a:r>
              <a:rPr lang="fr-CA" sz="1600" b="1" kern="0" dirty="0" smtClean="0">
                <a:solidFill>
                  <a:srgbClr val="0070C0"/>
                </a:solidFill>
              </a:rPr>
              <a:t>ÉVALUATION SOMMAIRE</a:t>
            </a:r>
            <a:endParaRPr lang="fr-CA" sz="1600" b="1" kern="0" dirty="0">
              <a:solidFill>
                <a:srgbClr val="0070C0"/>
              </a:solidFill>
            </a:endParaRPr>
          </a:p>
        </p:txBody>
      </p:sp>
      <p:cxnSp>
        <p:nvCxnSpPr>
          <p:cNvPr id="12" name="Connecteur droit avec flèche 16"/>
          <p:cNvCxnSpPr>
            <a:cxnSpLocks noChangeShapeType="1"/>
          </p:cNvCxnSpPr>
          <p:nvPr/>
        </p:nvCxnSpPr>
        <p:spPr bwMode="auto">
          <a:xfrm flipH="1">
            <a:off x="4603457" y="2689850"/>
            <a:ext cx="2" cy="30710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Connecteur en angle 12"/>
          <p:cNvCxnSpPr/>
          <p:nvPr/>
        </p:nvCxnSpPr>
        <p:spPr bwMode="auto">
          <a:xfrm>
            <a:off x="3004748" y="3806025"/>
            <a:ext cx="1584176" cy="144016"/>
          </a:xfrm>
          <a:prstGeom prst="bentConnector3">
            <a:avLst>
              <a:gd name="adj1" fmla="val 99967"/>
            </a:avLst>
          </a:prstGeom>
          <a:solidFill>
            <a:srgbClr val="FFFFFF"/>
          </a:solidFill>
          <a:ln w="25400" cap="flat" cmpd="sng" algn="ctr">
            <a:solidFill>
              <a:schemeClr val="tx1"/>
            </a:solidFill>
            <a:prstDash val="solid"/>
            <a:round/>
            <a:headEnd type="none" w="med" len="med"/>
            <a:tailEnd type="arrow"/>
          </a:ln>
          <a:effectLst/>
          <a:scene3d>
            <a:camera prst="orthographicFront">
              <a:rot lat="0" lon="10800000" rev="0"/>
            </a:camera>
            <a:lightRig rig="threePt" dir="t"/>
          </a:scene3d>
        </p:spPr>
      </p:cxnSp>
      <p:cxnSp>
        <p:nvCxnSpPr>
          <p:cNvPr id="17" name="Connecteur en angle 16"/>
          <p:cNvCxnSpPr/>
          <p:nvPr/>
        </p:nvCxnSpPr>
        <p:spPr bwMode="auto">
          <a:xfrm>
            <a:off x="4637304" y="3811800"/>
            <a:ext cx="1584176" cy="144016"/>
          </a:xfrm>
          <a:prstGeom prst="bentConnector3">
            <a:avLst>
              <a:gd name="adj1" fmla="val 99967"/>
            </a:avLst>
          </a:prstGeom>
          <a:solidFill>
            <a:srgbClr val="FFFFFF"/>
          </a:solidFill>
          <a:ln w="25400" cap="flat" cmpd="sng" algn="ctr">
            <a:solidFill>
              <a:schemeClr val="tx1"/>
            </a:solidFill>
            <a:prstDash val="solid"/>
            <a:round/>
            <a:headEnd type="none" w="med" len="med"/>
            <a:tailEnd type="arrow"/>
          </a:ln>
          <a:effectLst/>
          <a:scene3d>
            <a:camera prst="orthographicFront">
              <a:rot lat="0" lon="0" rev="0"/>
            </a:camera>
            <a:lightRig rig="threePt" dir="t"/>
          </a:scene3d>
        </p:spPr>
      </p:cxnSp>
      <p:cxnSp>
        <p:nvCxnSpPr>
          <p:cNvPr id="24" name="Connecteur droit 23"/>
          <p:cNvCxnSpPr/>
          <p:nvPr/>
        </p:nvCxnSpPr>
        <p:spPr>
          <a:xfrm>
            <a:off x="4603457" y="3645024"/>
            <a:ext cx="2" cy="188960"/>
          </a:xfrm>
          <a:prstGeom prst="line">
            <a:avLst/>
          </a:prstGeom>
          <a:ln w="28575"/>
        </p:spPr>
        <p:style>
          <a:lnRef idx="1">
            <a:schemeClr val="dk1"/>
          </a:lnRef>
          <a:fillRef idx="0">
            <a:schemeClr val="dk1"/>
          </a:fillRef>
          <a:effectRef idx="0">
            <a:schemeClr val="dk1"/>
          </a:effectRef>
          <a:fontRef idx="minor">
            <a:schemeClr val="tx1"/>
          </a:fontRef>
        </p:style>
      </p:cxnSp>
      <p:sp>
        <p:nvSpPr>
          <p:cNvPr id="25" name="ZoneTexte 24"/>
          <p:cNvSpPr txBox="1"/>
          <p:nvPr/>
        </p:nvSpPr>
        <p:spPr>
          <a:xfrm>
            <a:off x="4332663" y="4040307"/>
            <a:ext cx="3476625" cy="837152"/>
          </a:xfrm>
          <a:prstGeom prst="rect">
            <a:avLst/>
          </a:prstGeom>
          <a:noFill/>
        </p:spPr>
        <p:txBody>
          <a:bodyPr wrap="square" rtlCol="0">
            <a:spAutoFit/>
          </a:bodyPr>
          <a:lstStyle/>
          <a:p>
            <a:pPr algn="ctr" defTabSz="962025">
              <a:spcBef>
                <a:spcPct val="20000"/>
              </a:spcBef>
              <a:defRPr/>
            </a:pPr>
            <a:r>
              <a:rPr lang="fr-CA" sz="1100" b="1" kern="0" dirty="0"/>
              <a:t>Intervention selon les règles de conduite et mesures de sécurité de </a:t>
            </a:r>
            <a:r>
              <a:rPr lang="fr-CA" sz="1100" b="1" kern="0" dirty="0" smtClean="0"/>
              <a:t>l’école</a:t>
            </a:r>
          </a:p>
          <a:p>
            <a:pPr algn="ctr" defTabSz="962025">
              <a:spcBef>
                <a:spcPct val="20000"/>
              </a:spcBef>
              <a:defRPr/>
            </a:pPr>
            <a:endParaRPr lang="fr-CA" sz="1100" b="1" kern="0" dirty="0" smtClean="0"/>
          </a:p>
          <a:p>
            <a:pPr algn="ctr" defTabSz="962025">
              <a:spcBef>
                <a:spcPct val="20000"/>
              </a:spcBef>
              <a:defRPr/>
            </a:pPr>
            <a:endParaRPr lang="fr-CA" sz="1100" b="1" kern="0" dirty="0"/>
          </a:p>
        </p:txBody>
      </p:sp>
      <p:sp>
        <p:nvSpPr>
          <p:cNvPr id="26" name="ZoneTexte 25"/>
          <p:cNvSpPr txBox="1"/>
          <p:nvPr/>
        </p:nvSpPr>
        <p:spPr>
          <a:xfrm>
            <a:off x="4931153" y="3875167"/>
            <a:ext cx="2811463" cy="261610"/>
          </a:xfrm>
          <a:prstGeom prst="rect">
            <a:avLst/>
          </a:prstGeom>
          <a:noFill/>
        </p:spPr>
        <p:txBody>
          <a:bodyPr>
            <a:spAutoFit/>
          </a:bodyPr>
          <a:lstStyle/>
          <a:p>
            <a:pPr marL="473075" indent="-473075" algn="ctr" defTabSz="962025">
              <a:spcBef>
                <a:spcPct val="20000"/>
              </a:spcBef>
              <a:defRPr/>
            </a:pPr>
            <a:r>
              <a:rPr lang="fr-CA" sz="1100" b="1" kern="0" dirty="0">
                <a:solidFill>
                  <a:srgbClr val="C00000"/>
                </a:solidFill>
              </a:rPr>
              <a:t>Acte de violence </a:t>
            </a:r>
            <a:r>
              <a:rPr lang="fr-CA" sz="1100" b="1" kern="0" dirty="0"/>
              <a:t>ou d’</a:t>
            </a:r>
            <a:r>
              <a:rPr lang="fr-CA" sz="1100" b="1" kern="0" dirty="0">
                <a:solidFill>
                  <a:srgbClr val="C00000"/>
                </a:solidFill>
              </a:rPr>
              <a:t>intimidation</a:t>
            </a:r>
          </a:p>
        </p:txBody>
      </p:sp>
      <p:sp>
        <p:nvSpPr>
          <p:cNvPr id="28" name="ZoneTexte 27"/>
          <p:cNvSpPr txBox="1"/>
          <p:nvPr/>
        </p:nvSpPr>
        <p:spPr>
          <a:xfrm>
            <a:off x="5033478" y="4499513"/>
            <a:ext cx="2808312" cy="338554"/>
          </a:xfrm>
          <a:prstGeom prst="rect">
            <a:avLst/>
          </a:prstGeom>
          <a:noFill/>
        </p:spPr>
        <p:txBody>
          <a:bodyPr wrap="square" rtlCol="0">
            <a:spAutoFit/>
          </a:bodyPr>
          <a:lstStyle/>
          <a:p>
            <a:pPr marL="473075" indent="-473075" algn="ctr" defTabSz="962025">
              <a:spcBef>
                <a:spcPct val="20000"/>
              </a:spcBef>
              <a:defRPr/>
            </a:pPr>
            <a:r>
              <a:rPr lang="fr-CA" sz="1600" b="1" kern="0" dirty="0" smtClean="0">
                <a:solidFill>
                  <a:srgbClr val="0070C0"/>
                </a:solidFill>
              </a:rPr>
              <a:t>DOCUMENTER</a:t>
            </a:r>
            <a:endParaRPr lang="fr-CA" sz="1600" b="1" kern="0" dirty="0">
              <a:solidFill>
                <a:srgbClr val="0070C0"/>
              </a:solidFill>
            </a:endParaRPr>
          </a:p>
        </p:txBody>
      </p:sp>
      <p:sp>
        <p:nvSpPr>
          <p:cNvPr id="29" name="ZoneTexte 28"/>
          <p:cNvSpPr txBox="1"/>
          <p:nvPr/>
        </p:nvSpPr>
        <p:spPr>
          <a:xfrm>
            <a:off x="5192995" y="4820068"/>
            <a:ext cx="2484276" cy="430887"/>
          </a:xfrm>
          <a:prstGeom prst="rect">
            <a:avLst/>
          </a:prstGeom>
          <a:noFill/>
        </p:spPr>
        <p:txBody>
          <a:bodyPr wrap="square" rtlCol="0">
            <a:spAutoFit/>
          </a:bodyPr>
          <a:lstStyle/>
          <a:p>
            <a:pPr algn="ctr" defTabSz="962025">
              <a:spcBef>
                <a:spcPct val="20000"/>
              </a:spcBef>
              <a:defRPr/>
            </a:pPr>
            <a:r>
              <a:rPr lang="fr-CA" sz="1100" b="1" kern="0" dirty="0"/>
              <a:t>Rapport  au directeur général de la commission scolaire</a:t>
            </a:r>
          </a:p>
        </p:txBody>
      </p:sp>
      <p:sp>
        <p:nvSpPr>
          <p:cNvPr id="30" name="ZoneTexte 29"/>
          <p:cNvSpPr txBox="1"/>
          <p:nvPr/>
        </p:nvSpPr>
        <p:spPr>
          <a:xfrm>
            <a:off x="2068644" y="3572374"/>
            <a:ext cx="1872208" cy="261610"/>
          </a:xfrm>
          <a:prstGeom prst="rect">
            <a:avLst/>
          </a:prstGeom>
          <a:noFill/>
        </p:spPr>
        <p:txBody>
          <a:bodyPr wrap="square" rtlCol="0">
            <a:spAutoFit/>
          </a:bodyPr>
          <a:lstStyle/>
          <a:p>
            <a:pPr marL="473075" indent="-473075" algn="ctr" defTabSz="962025">
              <a:spcBef>
                <a:spcPct val="20000"/>
              </a:spcBef>
              <a:defRPr/>
            </a:pPr>
            <a:r>
              <a:rPr lang="fr-CA" sz="1100" b="1" kern="0" dirty="0">
                <a:solidFill>
                  <a:srgbClr val="FF9900"/>
                </a:solidFill>
              </a:rPr>
              <a:t>Problème, conflit , chicane…</a:t>
            </a:r>
          </a:p>
        </p:txBody>
      </p:sp>
      <p:cxnSp>
        <p:nvCxnSpPr>
          <p:cNvPr id="31" name="Connecteur droit avec flèche 16"/>
          <p:cNvCxnSpPr>
            <a:cxnSpLocks noChangeShapeType="1"/>
          </p:cNvCxnSpPr>
          <p:nvPr/>
        </p:nvCxnSpPr>
        <p:spPr bwMode="auto">
          <a:xfrm>
            <a:off x="6435133" y="4414874"/>
            <a:ext cx="0" cy="16927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Connecteur droit avec flèche 16"/>
          <p:cNvCxnSpPr>
            <a:cxnSpLocks noChangeShapeType="1"/>
          </p:cNvCxnSpPr>
          <p:nvPr/>
        </p:nvCxnSpPr>
        <p:spPr bwMode="auto">
          <a:xfrm>
            <a:off x="6437634" y="4753428"/>
            <a:ext cx="0" cy="16927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ZoneTexte 36"/>
          <p:cNvSpPr txBox="1"/>
          <p:nvPr/>
        </p:nvSpPr>
        <p:spPr>
          <a:xfrm>
            <a:off x="2114497" y="4005972"/>
            <a:ext cx="1872208" cy="600164"/>
          </a:xfrm>
          <a:prstGeom prst="rect">
            <a:avLst/>
          </a:prstGeom>
          <a:noFill/>
        </p:spPr>
        <p:txBody>
          <a:bodyPr wrap="square" rtlCol="0">
            <a:spAutoFit/>
          </a:bodyPr>
          <a:lstStyle/>
          <a:p>
            <a:pPr algn="ctr" defTabSz="962025">
              <a:spcBef>
                <a:spcPct val="20000"/>
              </a:spcBef>
              <a:defRPr/>
            </a:pPr>
            <a:r>
              <a:rPr lang="fr-CA" sz="1100" b="1" kern="0" dirty="0"/>
              <a:t>Intervention selon les règles de conduite et mesures de sécurité de l’école</a:t>
            </a:r>
          </a:p>
        </p:txBody>
      </p:sp>
      <p:sp>
        <p:nvSpPr>
          <p:cNvPr id="38" name="Rectangle à coins arrondis 65"/>
          <p:cNvSpPr>
            <a:spLocks noChangeArrowheads="1"/>
          </p:cNvSpPr>
          <p:nvPr/>
        </p:nvSpPr>
        <p:spPr bwMode="auto">
          <a:xfrm>
            <a:off x="1147057" y="5391840"/>
            <a:ext cx="6953250" cy="899171"/>
          </a:xfrm>
          <a:prstGeom prst="roundRect">
            <a:avLst>
              <a:gd name="adj" fmla="val 16667"/>
            </a:avLst>
          </a:prstGeom>
          <a:solidFill>
            <a:srgbClr val="1188FF">
              <a:alpha val="1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473075" indent="-473075" algn="ctr" defTabSz="962025">
              <a:spcBef>
                <a:spcPct val="20000"/>
              </a:spcBef>
              <a:defRPr/>
            </a:pPr>
            <a:endParaRPr lang="fr-CA" sz="800" b="1" kern="0" dirty="0" smtClean="0"/>
          </a:p>
          <a:p>
            <a:pPr marL="473075" indent="-473075" algn="ctr" defTabSz="962025">
              <a:spcBef>
                <a:spcPct val="20000"/>
              </a:spcBef>
              <a:defRPr/>
            </a:pPr>
            <a:r>
              <a:rPr lang="fr-CA" sz="1400" b="1" kern="0" dirty="0" smtClean="0"/>
              <a:t>PLAINTE À LA COMMISSION SCOLAIRE et/ou </a:t>
            </a:r>
          </a:p>
          <a:p>
            <a:pPr marL="473075" indent="-473075" algn="ctr" defTabSz="962025">
              <a:spcBef>
                <a:spcPct val="20000"/>
              </a:spcBef>
              <a:defRPr/>
            </a:pPr>
            <a:r>
              <a:rPr lang="fr-CA" sz="1400" b="1" kern="0" dirty="0" smtClean="0"/>
              <a:t>PLAINTE AU PROTECTEUR DE L’ÉLÈVE</a:t>
            </a:r>
            <a:endParaRPr lang="fr-CA" sz="1400" b="1" kern="0" dirty="0"/>
          </a:p>
        </p:txBody>
      </p:sp>
      <p:sp>
        <p:nvSpPr>
          <p:cNvPr id="40" name="ZoneTexte 39"/>
          <p:cNvSpPr txBox="1"/>
          <p:nvPr/>
        </p:nvSpPr>
        <p:spPr>
          <a:xfrm>
            <a:off x="7419451" y="5474794"/>
            <a:ext cx="646331" cy="1132375"/>
          </a:xfrm>
          <a:prstGeom prst="rect">
            <a:avLst/>
          </a:prstGeom>
          <a:noFill/>
        </p:spPr>
        <p:txBody>
          <a:bodyPr vert="vert" wrap="square" rtlCol="0">
            <a:spAutoFit/>
          </a:bodyPr>
          <a:lstStyle/>
          <a:p>
            <a:r>
              <a:rPr lang="fr-CA" sz="1200" b="1" kern="0" dirty="0">
                <a:solidFill>
                  <a:srgbClr val="1188FF"/>
                </a:solidFill>
              </a:rPr>
              <a:t>POSSIBILITÉ</a:t>
            </a:r>
          </a:p>
          <a:p>
            <a:endParaRPr lang="fr-CA" dirty="0"/>
          </a:p>
        </p:txBody>
      </p:sp>
      <p:sp>
        <p:nvSpPr>
          <p:cNvPr id="41" name="ZoneTexte 40"/>
          <p:cNvSpPr txBox="1"/>
          <p:nvPr/>
        </p:nvSpPr>
        <p:spPr>
          <a:xfrm>
            <a:off x="1209413" y="5250955"/>
            <a:ext cx="646331" cy="1040056"/>
          </a:xfrm>
          <a:prstGeom prst="rect">
            <a:avLst/>
          </a:prstGeom>
          <a:noFill/>
        </p:spPr>
        <p:txBody>
          <a:bodyPr vert="vert270" wrap="square" rtlCol="0" anchor="ctr">
            <a:spAutoFit/>
          </a:bodyPr>
          <a:lstStyle/>
          <a:p>
            <a:r>
              <a:rPr lang="fr-CA" sz="1200" b="1" kern="0" dirty="0">
                <a:solidFill>
                  <a:srgbClr val="1188FF"/>
                </a:solidFill>
              </a:rPr>
              <a:t>POSSIBILITÉ</a:t>
            </a:r>
          </a:p>
          <a:p>
            <a:endParaRPr lang="fr-CA" dirty="0"/>
          </a:p>
        </p:txBody>
      </p:sp>
      <p:sp>
        <p:nvSpPr>
          <p:cNvPr id="42" name="ZoneTexte 41"/>
          <p:cNvSpPr txBox="1"/>
          <p:nvPr/>
        </p:nvSpPr>
        <p:spPr>
          <a:xfrm>
            <a:off x="1198890" y="3619328"/>
            <a:ext cx="646331" cy="1049462"/>
          </a:xfrm>
          <a:prstGeom prst="rect">
            <a:avLst/>
          </a:prstGeom>
          <a:noFill/>
        </p:spPr>
        <p:txBody>
          <a:bodyPr vert="vert270" wrap="square" rtlCol="0">
            <a:spAutoFit/>
          </a:bodyPr>
          <a:lstStyle/>
          <a:p>
            <a:r>
              <a:rPr lang="fr-CA" sz="1200" b="1" kern="0" dirty="0">
                <a:solidFill>
                  <a:srgbClr val="00A29E"/>
                </a:solidFill>
              </a:rPr>
              <a:t>AGIR</a:t>
            </a:r>
            <a:endParaRPr lang="fr-CA" sz="1200" kern="0" dirty="0">
              <a:solidFill>
                <a:srgbClr val="00A29E"/>
              </a:solidFill>
            </a:endParaRPr>
          </a:p>
          <a:p>
            <a:endParaRPr lang="fr-CA" dirty="0"/>
          </a:p>
        </p:txBody>
      </p:sp>
      <p:sp>
        <p:nvSpPr>
          <p:cNvPr id="44" name="ZoneTexte 43"/>
          <p:cNvSpPr txBox="1"/>
          <p:nvPr/>
        </p:nvSpPr>
        <p:spPr>
          <a:xfrm>
            <a:off x="7547073" y="4271166"/>
            <a:ext cx="553998" cy="917611"/>
          </a:xfrm>
          <a:prstGeom prst="rect">
            <a:avLst/>
          </a:prstGeom>
          <a:noFill/>
        </p:spPr>
        <p:txBody>
          <a:bodyPr vert="vert" wrap="square" rtlCol="0">
            <a:spAutoFit/>
          </a:bodyPr>
          <a:lstStyle/>
          <a:p>
            <a:r>
              <a:rPr lang="fr-CA" sz="1200" b="1" kern="0" dirty="0">
                <a:solidFill>
                  <a:srgbClr val="00A29E"/>
                </a:solidFill>
              </a:rPr>
              <a:t>AGIR</a:t>
            </a:r>
            <a:endParaRPr lang="fr-CA" sz="1200" kern="0" dirty="0">
              <a:solidFill>
                <a:srgbClr val="00A29E"/>
              </a:solidFill>
            </a:endParaRPr>
          </a:p>
          <a:p>
            <a:endParaRPr lang="fr-CA" sz="1200" dirty="0"/>
          </a:p>
        </p:txBody>
      </p:sp>
      <p:sp>
        <p:nvSpPr>
          <p:cNvPr id="46" name="ZoneTexte 45"/>
          <p:cNvSpPr txBox="1"/>
          <p:nvPr/>
        </p:nvSpPr>
        <p:spPr>
          <a:xfrm>
            <a:off x="1209413" y="2356535"/>
            <a:ext cx="353943" cy="816188"/>
          </a:xfrm>
          <a:prstGeom prst="rect">
            <a:avLst/>
          </a:prstGeom>
          <a:noFill/>
        </p:spPr>
        <p:txBody>
          <a:bodyPr vert="vert270" wrap="square" rtlCol="0">
            <a:spAutoFit/>
          </a:bodyPr>
          <a:lstStyle/>
          <a:p>
            <a:pPr marL="473075" indent="-473075">
              <a:defRPr/>
            </a:pPr>
            <a:r>
              <a:rPr lang="fr-CA" sz="1100" b="1" dirty="0">
                <a:solidFill>
                  <a:srgbClr val="993366"/>
                </a:solidFill>
              </a:rPr>
              <a:t>DÉCLARER</a:t>
            </a:r>
            <a:endParaRPr lang="fr-CA" sz="1100" dirty="0">
              <a:solidFill>
                <a:srgbClr val="898989"/>
              </a:solidFill>
            </a:endParaRPr>
          </a:p>
        </p:txBody>
      </p:sp>
      <p:sp>
        <p:nvSpPr>
          <p:cNvPr id="47" name="ZoneTexte 46"/>
          <p:cNvSpPr txBox="1"/>
          <p:nvPr/>
        </p:nvSpPr>
        <p:spPr>
          <a:xfrm>
            <a:off x="7641662" y="2465324"/>
            <a:ext cx="353943" cy="938719"/>
          </a:xfrm>
          <a:prstGeom prst="rect">
            <a:avLst/>
          </a:prstGeom>
          <a:noFill/>
        </p:spPr>
        <p:txBody>
          <a:bodyPr vert="vert" wrap="square" rtlCol="0">
            <a:spAutoFit/>
          </a:bodyPr>
          <a:lstStyle/>
          <a:p>
            <a:pPr marL="473075" indent="-473075">
              <a:defRPr/>
            </a:pPr>
            <a:r>
              <a:rPr lang="fr-CA" sz="1100" b="1" dirty="0">
                <a:solidFill>
                  <a:srgbClr val="993366"/>
                </a:solidFill>
              </a:rPr>
              <a:t>DÉCLARER</a:t>
            </a:r>
            <a:endParaRPr lang="fr-CA" sz="1100" dirty="0">
              <a:solidFill>
                <a:srgbClr val="898989"/>
              </a:solidFill>
            </a:endParaRPr>
          </a:p>
        </p:txBody>
      </p:sp>
    </p:spTree>
    <p:extLst>
      <p:ext uri="{BB962C8B-B14F-4D97-AF65-F5344CB8AC3E}">
        <p14:creationId xmlns:p14="http://schemas.microsoft.com/office/powerpoint/2010/main" val="1178485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p:txBody>
          <a:bodyPr/>
          <a:lstStyle/>
          <a:p>
            <a:pPr>
              <a:defRPr/>
            </a:pPr>
            <a:fld id="{03D3AE8B-7745-49F2-8442-F5571CAF85D3}" type="slidenum">
              <a:rPr lang="fr-CA"/>
              <a:pPr>
                <a:defRPr/>
              </a:pPr>
              <a:t>33</a:t>
            </a:fld>
            <a:endParaRPr lang="fr-CA"/>
          </a:p>
        </p:txBody>
      </p:sp>
      <p:pic>
        <p:nvPicPr>
          <p:cNvPr id="51203" name="Picture 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571875" y="0"/>
            <a:ext cx="55895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6"/>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6524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ChangeArrowheads="1"/>
          </p:cNvSpPr>
          <p:nvPr>
            <p:custDataLst>
              <p:tags r:id="rId3"/>
            </p:custDataLst>
          </p:nvPr>
        </p:nvSpPr>
        <p:spPr bwMode="auto">
          <a:xfrm>
            <a:off x="0" y="852488"/>
            <a:ext cx="9144000" cy="76200"/>
          </a:xfrm>
          <a:prstGeom prst="rect">
            <a:avLst/>
          </a:prstGeom>
          <a:gradFill rotWithShape="0">
            <a:gsLst>
              <a:gs pos="0">
                <a:srgbClr val="3366FF"/>
              </a:gs>
              <a:gs pos="100000">
                <a:srgbClr val="FFFF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CA" sz="1200">
              <a:latin typeface="Times New Roman" pitchFamily="18" charset="0"/>
            </a:endParaRPr>
          </a:p>
        </p:txBody>
      </p:sp>
      <p:sp>
        <p:nvSpPr>
          <p:cNvPr id="25" name="Rectangle 24"/>
          <p:cNvSpPr>
            <a:spLocks noChangeArrowheads="1"/>
          </p:cNvSpPr>
          <p:nvPr>
            <p:custDataLst>
              <p:tags r:id="rId4"/>
            </p:custDataLst>
          </p:nvPr>
        </p:nvSpPr>
        <p:spPr bwMode="auto">
          <a:xfrm>
            <a:off x="611188" y="0"/>
            <a:ext cx="3168650" cy="863600"/>
          </a:xfrm>
          <a:prstGeom prst="rect">
            <a:avLst/>
          </a:prstGeom>
          <a:noFill/>
          <a:ln w="9525">
            <a:noFill/>
            <a:miter lim="800000"/>
            <a:headEnd/>
            <a:tailEnd/>
          </a:ln>
          <a:effectLst/>
        </p:spPr>
        <p:txBody>
          <a:bodyPr anchor="ctr"/>
          <a:lstStyle/>
          <a:p>
            <a:pPr>
              <a:defRPr/>
            </a:pPr>
            <a:r>
              <a:rPr lang="fr-FR" sz="1400" b="1">
                <a:solidFill>
                  <a:srgbClr val="0054A8"/>
                </a:solidFill>
                <a:latin typeface="Kristen ITC" pitchFamily="66" charset="0"/>
                <a:cs typeface="Arial" charset="0"/>
              </a:rPr>
              <a:t>LA VIOLENCE À L’ÉCOLE :</a:t>
            </a:r>
            <a:r>
              <a:rPr lang="fr-FR" sz="1600" b="1">
                <a:solidFill>
                  <a:srgbClr val="333399"/>
                </a:solidFill>
                <a:effectLst>
                  <a:outerShdw blurRad="38100" dist="38100" dir="2700000" algn="tl">
                    <a:srgbClr val="C0C0C0"/>
                  </a:outerShdw>
                </a:effectLst>
                <a:latin typeface="Kristen ITC" pitchFamily="66" charset="0"/>
                <a:cs typeface="Arial" charset="0"/>
              </a:rPr>
              <a:t> </a:t>
            </a:r>
            <a:br>
              <a:rPr lang="fr-FR" sz="1600" b="1">
                <a:solidFill>
                  <a:srgbClr val="333399"/>
                </a:solidFill>
                <a:effectLst>
                  <a:outerShdw blurRad="38100" dist="38100" dir="2700000" algn="tl">
                    <a:srgbClr val="C0C0C0"/>
                  </a:outerShdw>
                </a:effectLst>
                <a:latin typeface="Kristen ITC" pitchFamily="66" charset="0"/>
                <a:cs typeface="Arial" charset="0"/>
              </a:rPr>
            </a:br>
            <a:r>
              <a:rPr lang="fr-FR" sz="1200" b="1">
                <a:solidFill>
                  <a:srgbClr val="333399"/>
                </a:solidFill>
                <a:effectLst>
                  <a:outerShdw blurRad="38100" dist="38100" dir="2700000" algn="tl">
                    <a:srgbClr val="C0C0C0"/>
                  </a:outerShdw>
                </a:effectLst>
                <a:latin typeface="Kristen ITC" pitchFamily="66" charset="0"/>
                <a:cs typeface="Arial" charset="0"/>
              </a:rPr>
              <a:t>	</a:t>
            </a:r>
            <a:r>
              <a:rPr lang="fr-FR" sz="1200" b="1">
                <a:solidFill>
                  <a:srgbClr val="007EFC"/>
                </a:solidFill>
                <a:latin typeface="Garamond" pitchFamily="18" charset="0"/>
                <a:cs typeface="Arial" charset="0"/>
              </a:rPr>
              <a:t>ça vaut le coup </a:t>
            </a:r>
            <a:br>
              <a:rPr lang="fr-FR" sz="1200" b="1">
                <a:solidFill>
                  <a:srgbClr val="007EFC"/>
                </a:solidFill>
                <a:latin typeface="Garamond" pitchFamily="18" charset="0"/>
                <a:cs typeface="Arial" charset="0"/>
              </a:rPr>
            </a:br>
            <a:r>
              <a:rPr lang="fr-FR" sz="1200" b="1">
                <a:solidFill>
                  <a:srgbClr val="007EFC"/>
                </a:solidFill>
                <a:latin typeface="Garamond" pitchFamily="18" charset="0"/>
                <a:cs typeface="Arial" charset="0"/>
              </a:rPr>
              <a:t>	       d’agir ensemble!</a:t>
            </a:r>
            <a:endParaRPr lang="fr-CA" sz="1200" b="1">
              <a:solidFill>
                <a:srgbClr val="007EFC"/>
              </a:solidFill>
              <a:latin typeface="Garamond" pitchFamily="18" charset="0"/>
              <a:cs typeface="Arial" charset="0"/>
            </a:endParaRPr>
          </a:p>
        </p:txBody>
      </p:sp>
      <p:sp>
        <p:nvSpPr>
          <p:cNvPr id="51207" name="Rectangle 1"/>
          <p:cNvSpPr>
            <a:spLocks noChangeArrowheads="1"/>
          </p:cNvSpPr>
          <p:nvPr/>
        </p:nvSpPr>
        <p:spPr bwMode="auto">
          <a:xfrm>
            <a:off x="663574" y="960438"/>
            <a:ext cx="7364809" cy="646331"/>
          </a:xfrm>
          <a:prstGeom prst="rect">
            <a:avLst/>
          </a:prstGeom>
          <a:solidFill>
            <a:srgbClr val="FFC000"/>
          </a:solidFill>
          <a:ln>
            <a:noFill/>
          </a:ln>
          <a:extLst/>
        </p:spPr>
        <p:txBody>
          <a:bodyPr wrap="square">
            <a:spAutoFit/>
          </a:bodyPr>
          <a:lstStyle/>
          <a:p>
            <a:r>
              <a:rPr lang="fr-CA" b="1" dirty="0" smtClean="0">
                <a:latin typeface="Verdana" pitchFamily="34" charset="0"/>
                <a:cs typeface="Arial" pitchFamily="34" charset="0"/>
              </a:rPr>
              <a:t>Sur quoi on se base pour intervenir auprès des élèves</a:t>
            </a:r>
            <a:r>
              <a:rPr lang="fr-CA" sz="1200" b="1" dirty="0">
                <a:cs typeface="Arial" pitchFamily="34" charset="0"/>
              </a:rPr>
              <a:t/>
            </a:r>
            <a:br>
              <a:rPr lang="fr-CA" sz="1200" b="1" dirty="0">
                <a:cs typeface="Arial" pitchFamily="34" charset="0"/>
              </a:rPr>
            </a:br>
            <a:endParaRPr lang="fr-CA" dirty="0"/>
          </a:p>
        </p:txBody>
      </p:sp>
      <p:graphicFrame>
        <p:nvGraphicFramePr>
          <p:cNvPr id="10" name="Espace réservé du contenu 4"/>
          <p:cNvGraphicFramePr>
            <a:graphicFrameLocks noGrp="1"/>
          </p:cNvGraphicFramePr>
          <p:nvPr>
            <p:extLst>
              <p:ext uri="{D42A27DB-BD31-4B8C-83A1-F6EECF244321}">
                <p14:modId xmlns:p14="http://schemas.microsoft.com/office/powerpoint/2010/main" val="2201699060"/>
              </p:ext>
            </p:extLst>
          </p:nvPr>
        </p:nvGraphicFramePr>
        <p:xfrm>
          <a:off x="388938" y="3068638"/>
          <a:ext cx="6804526" cy="2601913"/>
        </p:xfrm>
        <a:graphic>
          <a:graphicData uri="http://schemas.openxmlformats.org/drawingml/2006/table">
            <a:tbl>
              <a:tblPr/>
              <a:tblGrid>
                <a:gridCol w="1992312"/>
                <a:gridCol w="2168525"/>
                <a:gridCol w="2478088"/>
                <a:gridCol w="165601"/>
              </a:tblGrid>
              <a:tr h="669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smtClean="0">
                          <a:ln>
                            <a:noFill/>
                          </a:ln>
                          <a:solidFill>
                            <a:srgbClr val="FFFFFF"/>
                          </a:solidFill>
                          <a:effectLst/>
                          <a:latin typeface="Calibri" pitchFamily="34" charset="0"/>
                        </a:rPr>
                        <a:t>FRÉQUENCE</a:t>
                      </a:r>
                      <a:endParaRPr kumimoji="0" lang="fr-CA"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5338" marR="65338" marT="16940" marB="169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smtClean="0">
                          <a:ln>
                            <a:noFill/>
                          </a:ln>
                          <a:solidFill>
                            <a:schemeClr val="tx1"/>
                          </a:solidFill>
                          <a:effectLst/>
                          <a:latin typeface="Calibri" pitchFamily="34" charset="0"/>
                        </a:rPr>
                        <a:t>À l’occasion – dans la moyenne des jeunes de son âge</a:t>
                      </a:r>
                      <a:endParaRPr kumimoji="0" lang="fr-C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65338" marR="65338" marT="0" marB="0" anchor="ctr" horzOverflow="overflow">
                    <a:lnL w="12700" cap="flat" cmpd="sng" algn="ctr">
                      <a:solidFill>
                        <a:schemeClr val="tx1"/>
                      </a:solidFill>
                      <a:prstDash val="solid"/>
                      <a:round/>
                      <a:headEnd type="none" w="med" len="med"/>
                      <a:tailEnd type="none" w="med" len="med"/>
                    </a:lnL>
                    <a:lnR w="1905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smtClean="0">
                          <a:ln>
                            <a:noFill/>
                          </a:ln>
                          <a:solidFill>
                            <a:schemeClr val="tx1"/>
                          </a:solidFill>
                          <a:effectLst/>
                          <a:latin typeface="Calibri" pitchFamily="34" charset="0"/>
                        </a:rPr>
                        <a:t>Se manifeste de façon continue (ex. : plusieurs fois par jour, 3 ou 4 incidents critiques par semaine)</a:t>
                      </a:r>
                      <a:endParaRPr kumimoji="0" lang="fr-C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65338" marR="65338" marT="0" marB="0" anchor="ctr" horzOverflow="overflow">
                    <a:lnL w="19050" cap="flat" cmpd="sng" algn="ctr">
                      <a:solidFill>
                        <a:srgbClr val="003366"/>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smtClean="0">
                          <a:ln>
                            <a:noFill/>
                          </a:ln>
                          <a:solidFill>
                            <a:srgbClr val="FFFFFF"/>
                          </a:solidFill>
                          <a:effectLst/>
                          <a:latin typeface="Calibri" pitchFamily="34" charset="0"/>
                        </a:rPr>
                        <a:t> </a:t>
                      </a:r>
                      <a:endParaRPr kumimoji="0" lang="fr-CA"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smtClean="0">
                          <a:ln>
                            <a:noFill/>
                          </a:ln>
                          <a:solidFill>
                            <a:srgbClr val="FFFFFF"/>
                          </a:solidFill>
                          <a:effectLst/>
                          <a:latin typeface="Calibri" pitchFamily="34" charset="0"/>
                        </a:rPr>
                        <a:t>INTENSITÉ- GRAVITÉ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smtClean="0">
                          <a:ln>
                            <a:noFill/>
                          </a:ln>
                          <a:solidFill>
                            <a:srgbClr val="FFFFFF"/>
                          </a:solidFill>
                          <a:effectLst/>
                          <a:latin typeface="Calibri" pitchFamily="34" charset="0"/>
                          <a:cs typeface="Times New Roman" pitchFamily="18" charset="0"/>
                        </a:rPr>
                        <a:t>(LÉGALITÉ)</a:t>
                      </a:r>
                      <a:endParaRPr kumimoji="0" lang="fr-CA"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5338" marR="65338" marT="16940" marB="16940" anchor="ctr" horzOverflow="overflow">
                    <a:lnL w="19050" cap="flat" cmpd="sng" algn="ctr">
                      <a:solidFill>
                        <a:srgbClr val="003366"/>
                      </a:solidFill>
                      <a:prstDash val="solid"/>
                      <a:round/>
                      <a:headEnd type="none" w="med" len="med"/>
                      <a:tailEnd type="none" w="med" len="med"/>
                    </a:lnL>
                    <a:lnR w="1905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33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0" i="0" u="none" strike="noStrike" cap="none" normalizeH="0" baseline="0" smtClean="0">
                          <a:ln>
                            <a:noFill/>
                          </a:ln>
                          <a:solidFill>
                            <a:schemeClr val="tx1"/>
                          </a:solidFill>
                          <a:effectLst/>
                          <a:latin typeface="Calibri" pitchFamily="34" charset="0"/>
                        </a:rPr>
                        <a:t>Peu dommageable pour soi et les autres</a:t>
                      </a:r>
                      <a:endParaRPr kumimoji="0" lang="fr-CA"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5338" marR="65338" marT="0" marB="0" anchor="ctr" horzOverflow="overflow">
                    <a:lnL w="19050" cap="flat" cmpd="sng" algn="ctr">
                      <a:solidFill>
                        <a:srgbClr val="003366"/>
                      </a:solidFill>
                      <a:prstDash val="solid"/>
                      <a:round/>
                      <a:headEnd type="none" w="med" len="med"/>
                      <a:tailEnd type="none" w="med" len="med"/>
                    </a:lnL>
                    <a:lnR w="19050" cap="flat" cmpd="sng" algn="ctr">
                      <a:solidFill>
                        <a:srgbClr val="00336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0" i="0" u="none" strike="noStrike" cap="none" normalizeH="0" baseline="0" dirty="0" smtClean="0">
                          <a:ln>
                            <a:noFill/>
                          </a:ln>
                          <a:solidFill>
                            <a:schemeClr val="tx1"/>
                          </a:solidFill>
                          <a:effectLst/>
                          <a:latin typeface="Calibri" pitchFamily="34" charset="0"/>
                        </a:rPr>
                        <a:t>Entraîne une perturbation grave pour le jeune ou dans son entourage (ex. : crise, agression, automutilation, etc.) ou comporte un </a:t>
                      </a:r>
                      <a:r>
                        <a:rPr kumimoji="0" lang="fr-CA" sz="1000" b="0" i="0" u="none" strike="noStrike" cap="none" normalizeH="0" baseline="0" smtClean="0">
                          <a:ln>
                            <a:noFill/>
                          </a:ln>
                          <a:solidFill>
                            <a:schemeClr val="tx1"/>
                          </a:solidFill>
                          <a:effectLst/>
                          <a:latin typeface="Calibri" pitchFamily="34" charset="0"/>
                        </a:rPr>
                        <a:t>élément d’illégalité</a:t>
                      </a:r>
                      <a:endParaRPr kumimoji="0" lang="fr-CA"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65338" marR="65338" marT="0" marB="0" anchor="ctr" horzOverflow="overflow">
                    <a:lnL w="19050" cap="flat" cmpd="sng" algn="ctr">
                      <a:solidFill>
                        <a:srgbClr val="00336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3366"/>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smtClean="0">
                          <a:ln>
                            <a:noFill/>
                          </a:ln>
                          <a:solidFill>
                            <a:srgbClr val="FFFFFF"/>
                          </a:solidFill>
                          <a:effectLst/>
                          <a:latin typeface="Calibri" pitchFamily="34" charset="0"/>
                        </a:rPr>
                        <a:t> </a:t>
                      </a:r>
                      <a:endParaRPr kumimoji="0" lang="fr-CA"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r>
              <a:tr h="1176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100" b="1" i="0" u="none" strike="noStrike" cap="none" normalizeH="0" baseline="0" dirty="0" smtClean="0">
                          <a:ln>
                            <a:noFill/>
                          </a:ln>
                          <a:solidFill>
                            <a:srgbClr val="FFFFFF"/>
                          </a:solidFill>
                          <a:effectLst/>
                          <a:latin typeface="Calibri" pitchFamily="34" charset="0"/>
                        </a:rPr>
                        <a:t>PERSISTANCE-DURÉE</a:t>
                      </a:r>
                      <a:endParaRPr kumimoji="0" lang="fr-CA"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5338" marR="65338" marT="16940" marB="16940" anchor="ctr" horzOverflow="overflow">
                    <a:lnL w="12700" cap="flat" cmpd="sng" algn="ctr">
                      <a:solidFill>
                        <a:schemeClr val="tx1"/>
                      </a:solidFill>
                      <a:prstDash val="solid"/>
                      <a:round/>
                      <a:headEnd type="none" w="med" len="med"/>
                      <a:tailEnd type="none" w="med" len="med"/>
                    </a:lnL>
                    <a:lnR w="19050" cap="flat" cmpd="sng" algn="ctr">
                      <a:solidFill>
                        <a:srgbClr val="003366"/>
                      </a:solidFill>
                      <a:prstDash val="solid"/>
                      <a:round/>
                      <a:headEnd type="none" w="med" len="med"/>
                      <a:tailEnd type="none" w="med" len="med"/>
                    </a:lnR>
                    <a:lnT w="19050" cap="flat" cmpd="sng" algn="ctr">
                      <a:solidFill>
                        <a:srgbClr val="00336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smtClean="0">
                          <a:ln>
                            <a:noFill/>
                          </a:ln>
                          <a:solidFill>
                            <a:schemeClr val="tx1"/>
                          </a:solidFill>
                          <a:effectLst/>
                          <a:latin typeface="Calibri" pitchFamily="34" charset="0"/>
                        </a:rPr>
                        <a:t>Passage ou épisode</a:t>
                      </a:r>
                      <a:endParaRPr kumimoji="0" lang="fr-CA" sz="11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smtClean="0">
                          <a:ln>
                            <a:noFill/>
                          </a:ln>
                          <a:solidFill>
                            <a:schemeClr val="tx1"/>
                          </a:solidFill>
                          <a:effectLst/>
                          <a:latin typeface="Calibri" pitchFamily="34" charset="0"/>
                        </a:rPr>
                        <a:t>S’observe dans un seul contexte </a:t>
                      </a:r>
                      <a:br>
                        <a:rPr kumimoji="0" lang="fr-CA" sz="1000" b="1" i="0" u="none" strike="noStrike" cap="none" normalizeH="0" baseline="0" smtClean="0">
                          <a:ln>
                            <a:noFill/>
                          </a:ln>
                          <a:solidFill>
                            <a:schemeClr val="tx1"/>
                          </a:solidFill>
                          <a:effectLst/>
                          <a:latin typeface="Calibri" pitchFamily="34" charset="0"/>
                        </a:rPr>
                      </a:br>
                      <a:r>
                        <a:rPr kumimoji="0" lang="fr-CA" sz="1000" b="1" i="0" u="none" strike="noStrike" cap="none" normalizeH="0" baseline="0" smtClean="0">
                          <a:ln>
                            <a:noFill/>
                          </a:ln>
                          <a:solidFill>
                            <a:schemeClr val="tx1"/>
                          </a:solidFill>
                          <a:effectLst/>
                          <a:latin typeface="Calibri" pitchFamily="34" charset="0"/>
                        </a:rPr>
                        <a:t>(ex. : sur la cour)</a:t>
                      </a:r>
                      <a:endParaRPr kumimoji="0" lang="fr-C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65338" marR="65338" marT="0" marB="0" anchor="ctr" horzOverflow="overflow">
                    <a:lnL w="19050" cap="flat" cmpd="sng" algn="ctr">
                      <a:solidFill>
                        <a:srgbClr val="003366"/>
                      </a:solidFill>
                      <a:prstDash val="solid"/>
                      <a:round/>
                      <a:headEnd type="none" w="med" len="med"/>
                      <a:tailEnd type="none" w="med" len="med"/>
                    </a:lnL>
                    <a:lnR w="19050" cap="flat" cmpd="sng" algn="ctr">
                      <a:solidFill>
                        <a:srgbClr val="003366"/>
                      </a:solidFill>
                      <a:prstDash val="solid"/>
                      <a:round/>
                      <a:headEnd type="none" w="med" len="med"/>
                      <a:tailEnd type="none" w="med" len="med"/>
                    </a:lnR>
                    <a:lnT w="19050" cap="flat" cmpd="sng" algn="ctr">
                      <a:solidFill>
                        <a:srgbClr val="003366"/>
                      </a:solidFill>
                      <a:prstDash val="solid"/>
                      <a:round/>
                      <a:headEnd type="none" w="med" len="med"/>
                      <a:tailEnd type="none" w="med" len="med"/>
                    </a:lnT>
                    <a:lnB w="1905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smtClean="0">
                          <a:ln>
                            <a:noFill/>
                          </a:ln>
                          <a:solidFill>
                            <a:schemeClr val="tx1"/>
                          </a:solidFill>
                          <a:effectLst/>
                          <a:latin typeface="Calibri" pitchFamily="34" charset="0"/>
                        </a:rPr>
                        <a:t>Persiste depuis plusieurs mois</a:t>
                      </a:r>
                      <a:endParaRPr kumimoji="0" lang="fr-CA" sz="11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000" b="1" i="0" u="none" strike="noStrike" cap="none" normalizeH="0" baseline="0" smtClean="0">
                          <a:ln>
                            <a:noFill/>
                          </a:ln>
                          <a:solidFill>
                            <a:schemeClr val="tx1"/>
                          </a:solidFill>
                          <a:effectLst/>
                          <a:latin typeface="Calibri" pitchFamily="34" charset="0"/>
                        </a:rPr>
                        <a:t>S’observe dans diverses situations scolaires, familiales et sociales (ex. : sur la cour, en classe, au service de garde, dans le transport scolaire, à la maison, etc.)</a:t>
                      </a:r>
                      <a:endParaRPr kumimoji="0" lang="fr-CA" sz="1100" b="1" i="0" u="none" strike="noStrike" cap="none" normalizeH="0" baseline="0" smtClean="0">
                        <a:ln>
                          <a:noFill/>
                        </a:ln>
                        <a:solidFill>
                          <a:schemeClr val="tx1"/>
                        </a:solidFill>
                        <a:effectLst/>
                        <a:latin typeface="Times New Roman" pitchFamily="18" charset="0"/>
                        <a:cs typeface="Times New Roman" pitchFamily="18" charset="0"/>
                      </a:endParaRPr>
                    </a:p>
                  </a:txBody>
                  <a:tcPr marL="65338" marR="65338" marT="0" marB="0" anchor="ctr" horzOverflow="overflow">
                    <a:lnL w="19050" cap="flat" cmpd="sng" algn="ctr">
                      <a:solidFill>
                        <a:srgbClr val="003366"/>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3366"/>
                      </a:solidFill>
                      <a:prstDash val="solid"/>
                      <a:round/>
                      <a:headEnd type="none" w="med" len="med"/>
                      <a:tailEnd type="none" w="med" len="med"/>
                    </a:lnT>
                    <a:lnB w="1905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CA"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5338" marR="65338"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51233" name="ZoneTexte 5"/>
          <p:cNvSpPr txBox="1">
            <a:spLocks noChangeArrowheads="1"/>
          </p:cNvSpPr>
          <p:nvPr/>
        </p:nvSpPr>
        <p:spPr bwMode="auto">
          <a:xfrm>
            <a:off x="468313" y="1608138"/>
            <a:ext cx="7920037"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sz="1100" dirty="0">
                <a:latin typeface="Verdana" pitchFamily="34" charset="0"/>
                <a:cs typeface="Times New Roman" pitchFamily="18" charset="0"/>
              </a:rPr>
              <a:t> Crit</a:t>
            </a:r>
            <a:r>
              <a:rPr lang="fr-CA" sz="1100" dirty="0">
                <a:cs typeface="Times New Roman" pitchFamily="18" charset="0"/>
              </a:rPr>
              <a:t>è</a:t>
            </a:r>
            <a:r>
              <a:rPr lang="fr-CA" sz="1100" dirty="0">
                <a:latin typeface="Verdana" pitchFamily="34" charset="0"/>
                <a:cs typeface="Times New Roman" pitchFamily="18" charset="0"/>
              </a:rPr>
              <a:t>res</a:t>
            </a:r>
            <a:r>
              <a:rPr lang="fr-CA" sz="1200" dirty="0">
                <a:latin typeface="Verdana" pitchFamily="34" charset="0"/>
                <a:cs typeface="Times New Roman" pitchFamily="18" charset="0"/>
              </a:rPr>
              <a:t>		 </a:t>
            </a:r>
            <a:r>
              <a:rPr lang="fr-CA" sz="1100" dirty="0">
                <a:latin typeface="Verdana" pitchFamily="34" charset="0"/>
                <a:cs typeface="Times New Roman" pitchFamily="18" charset="0"/>
              </a:rPr>
              <a:t>N</a:t>
            </a:r>
            <a:r>
              <a:rPr lang="fr-CA" sz="1100" dirty="0">
                <a:cs typeface="Times New Roman" pitchFamily="18" charset="0"/>
              </a:rPr>
              <a:t>é</a:t>
            </a:r>
            <a:r>
              <a:rPr lang="fr-CA" sz="1100" dirty="0">
                <a:latin typeface="Verdana" pitchFamily="34" charset="0"/>
                <a:cs typeface="Times New Roman" pitchFamily="18" charset="0"/>
              </a:rPr>
              <a:t>cessite des interventions      N</a:t>
            </a:r>
            <a:r>
              <a:rPr lang="fr-CA" sz="1100" dirty="0">
                <a:cs typeface="Times New Roman" pitchFamily="18" charset="0"/>
              </a:rPr>
              <a:t>é</a:t>
            </a:r>
            <a:r>
              <a:rPr lang="fr-CA" sz="1100" dirty="0">
                <a:latin typeface="Verdana" pitchFamily="34" charset="0"/>
                <a:cs typeface="Times New Roman" pitchFamily="18" charset="0"/>
              </a:rPr>
              <a:t>cessite des interventions	            </a:t>
            </a:r>
          </a:p>
          <a:p>
            <a:pPr eaLnBrk="1" hangingPunct="1"/>
            <a:r>
              <a:rPr lang="fr-CA" sz="1100" dirty="0">
                <a:latin typeface="Verdana" pitchFamily="34" charset="0"/>
                <a:cs typeface="Times New Roman" pitchFamily="18" charset="0"/>
              </a:rPr>
              <a:t>		     de niveau 1 ou 2 	             de niveau 3 ou 4</a:t>
            </a:r>
          </a:p>
          <a:p>
            <a:r>
              <a:rPr lang="fr-CA" sz="1100" dirty="0">
                <a:latin typeface="Verdana" pitchFamily="34" charset="0"/>
                <a:cs typeface="Times New Roman" pitchFamily="18" charset="0"/>
              </a:rPr>
              <a:t>		                        	          </a:t>
            </a:r>
            <a:r>
              <a:rPr lang="fr-CA" sz="1100" dirty="0">
                <a:solidFill>
                  <a:srgbClr val="FF0000"/>
                </a:solidFill>
                <a:latin typeface="Verdana" pitchFamily="34" charset="0"/>
                <a:cs typeface="Times New Roman" pitchFamily="18" charset="0"/>
              </a:rPr>
              <a:t>comportements de niveau 4 </a:t>
            </a:r>
          </a:p>
          <a:p>
            <a:r>
              <a:rPr lang="fr-CA" sz="1100" dirty="0">
                <a:solidFill>
                  <a:srgbClr val="FF0000"/>
                </a:solidFill>
                <a:latin typeface="Verdana" pitchFamily="34" charset="0"/>
                <a:cs typeface="Times New Roman" pitchFamily="18" charset="0"/>
              </a:rPr>
              <a:t>				         (ex. non respect chronique des </a:t>
            </a:r>
          </a:p>
          <a:p>
            <a:r>
              <a:rPr lang="fr-CA" sz="1100" dirty="0">
                <a:solidFill>
                  <a:srgbClr val="FF0000"/>
                </a:solidFill>
                <a:latin typeface="Verdana" pitchFamily="34" charset="0"/>
                <a:cs typeface="Times New Roman" pitchFamily="18" charset="0"/>
              </a:rPr>
              <a:t>				         </a:t>
            </a:r>
            <a:r>
              <a:rPr lang="fr-CA" sz="1100" dirty="0" smtClean="0">
                <a:solidFill>
                  <a:srgbClr val="FF0000"/>
                </a:solidFill>
                <a:latin typeface="Verdana" pitchFamily="34" charset="0"/>
                <a:cs typeface="Times New Roman" pitchFamily="18" charset="0"/>
              </a:rPr>
              <a:t>règles, impolitesse  grave, etc.) </a:t>
            </a:r>
          </a:p>
          <a:p>
            <a:r>
              <a:rPr lang="fr-CA" sz="1100" dirty="0">
                <a:solidFill>
                  <a:srgbClr val="FF0000"/>
                </a:solidFill>
                <a:latin typeface="Verdana" pitchFamily="34" charset="0"/>
                <a:cs typeface="Times New Roman" pitchFamily="18" charset="0"/>
              </a:rPr>
              <a:t>	</a:t>
            </a:r>
            <a:r>
              <a:rPr lang="fr-CA" sz="1100" dirty="0" smtClean="0">
                <a:solidFill>
                  <a:srgbClr val="FF0000"/>
                </a:solidFill>
                <a:latin typeface="Verdana" pitchFamily="34" charset="0"/>
                <a:cs typeface="Times New Roman" pitchFamily="18" charset="0"/>
              </a:rPr>
              <a:t>			           ou </a:t>
            </a:r>
            <a:r>
              <a:rPr lang="fr-CA" sz="1100" dirty="0">
                <a:solidFill>
                  <a:srgbClr val="FF0000"/>
                </a:solidFill>
                <a:latin typeface="Verdana" pitchFamily="34" charset="0"/>
                <a:cs typeface="Times New Roman" pitchFamily="18" charset="0"/>
              </a:rPr>
              <a:t>majeurs tels les gestes </a:t>
            </a:r>
          </a:p>
          <a:p>
            <a:r>
              <a:rPr lang="fr-CA" sz="1100" dirty="0">
                <a:solidFill>
                  <a:srgbClr val="FF0000"/>
                </a:solidFill>
                <a:latin typeface="Verdana" pitchFamily="34" charset="0"/>
                <a:cs typeface="Times New Roman" pitchFamily="18" charset="0"/>
              </a:rPr>
              <a:t>			                           </a:t>
            </a:r>
            <a:r>
              <a:rPr lang="fr-CA" sz="1100" dirty="0" smtClean="0">
                <a:solidFill>
                  <a:srgbClr val="FF0000"/>
                </a:solidFill>
                <a:latin typeface="Verdana" pitchFamily="34" charset="0"/>
                <a:cs typeface="Times New Roman" pitchFamily="18" charset="0"/>
              </a:rPr>
              <a:t>  d</a:t>
            </a:r>
            <a:r>
              <a:rPr lang="fr-CA" sz="1100" dirty="0" smtClean="0">
                <a:solidFill>
                  <a:srgbClr val="FF0000"/>
                </a:solidFill>
                <a:cs typeface="Times New Roman" pitchFamily="18" charset="0"/>
              </a:rPr>
              <a:t>’</a:t>
            </a:r>
            <a:r>
              <a:rPr lang="fr-CA" sz="1100" dirty="0" smtClean="0">
                <a:solidFill>
                  <a:srgbClr val="FF0000"/>
                </a:solidFill>
                <a:latin typeface="Verdana" pitchFamily="34" charset="0"/>
                <a:cs typeface="Times New Roman" pitchFamily="18" charset="0"/>
              </a:rPr>
              <a:t>intimidation </a:t>
            </a:r>
            <a:r>
              <a:rPr lang="fr-CA" sz="1100" dirty="0">
                <a:solidFill>
                  <a:srgbClr val="FF0000"/>
                </a:solidFill>
                <a:latin typeface="Verdana" pitchFamily="34" charset="0"/>
                <a:cs typeface="Times New Roman" pitchFamily="18" charset="0"/>
              </a:rPr>
              <a:t>et de violence			</a:t>
            </a:r>
            <a:endParaRPr lang="fr-CA" sz="1100" dirty="0"/>
          </a:p>
        </p:txBody>
      </p:sp>
      <p:pic>
        <p:nvPicPr>
          <p:cNvPr id="51234" name="Picture 35" descr="MC900432617[1]">
            <a:hlinkClick r:id="rId9" action="ppaction://hlinkfi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8594" y="5085184"/>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58335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rgbClr val="FFC000"/>
          </a:solidFill>
        </p:spPr>
        <p:txBody>
          <a:bodyPr/>
          <a:lstStyle/>
          <a:p>
            <a:r>
              <a:rPr lang="fr-CA" dirty="0" smtClean="0"/>
              <a:t>Vos idées pour prévenir la violence à l’école?</a:t>
            </a:r>
            <a:endParaRPr lang="fr-CA" dirty="0"/>
          </a:p>
        </p:txBody>
      </p:sp>
      <p:sp>
        <p:nvSpPr>
          <p:cNvPr id="3" name="Sous-titre 2"/>
          <p:cNvSpPr>
            <a:spLocks noGrp="1"/>
          </p:cNvSpPr>
          <p:nvPr>
            <p:ph type="subTitle" idx="1"/>
          </p:nvPr>
        </p:nvSpPr>
        <p:spPr/>
        <p:txBody>
          <a:bodyPr/>
          <a:lstStyle/>
          <a:p>
            <a:endParaRPr lang="fr-CA"/>
          </a:p>
        </p:txBody>
      </p:sp>
    </p:spTree>
    <p:extLst>
      <p:ext uri="{BB962C8B-B14F-4D97-AF65-F5344CB8AC3E}">
        <p14:creationId xmlns:p14="http://schemas.microsoft.com/office/powerpoint/2010/main" val="196352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1861768"/>
          </a:xfrm>
        </p:spPr>
      </p:pic>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sp>
        <p:nvSpPr>
          <p:cNvPr id="8" name="ZoneTexte 7"/>
          <p:cNvSpPr txBox="1"/>
          <p:nvPr/>
        </p:nvSpPr>
        <p:spPr>
          <a:xfrm>
            <a:off x="-3636912" y="1412776"/>
            <a:ext cx="8928992" cy="492443"/>
          </a:xfrm>
          <a:prstGeom prst="rect">
            <a:avLst/>
          </a:prstGeom>
          <a:noFill/>
        </p:spPr>
        <p:txBody>
          <a:bodyPr wrap="square" rtlCol="0">
            <a:spAutoFit/>
          </a:bodyPr>
          <a:lstStyle/>
          <a:p>
            <a:r>
              <a:rPr lang="fr-CA" sz="2600" b="1" dirty="0" smtClean="0">
                <a:solidFill>
                  <a:schemeClr val="accent1">
                    <a:lumMod val="50000"/>
                  </a:schemeClr>
                </a:solidFill>
              </a:rPr>
              <a:t>Zone de titre de </a:t>
            </a:r>
            <a:endParaRPr lang="fr-CA" sz="2600" b="1" dirty="0">
              <a:solidFill>
                <a:schemeClr val="accent1">
                  <a:lumMod val="50000"/>
                </a:schemeClr>
              </a:solidFill>
            </a:endParaRPr>
          </a:p>
        </p:txBody>
      </p:sp>
      <p:sp>
        <p:nvSpPr>
          <p:cNvPr id="2" name="Rectangle 1"/>
          <p:cNvSpPr/>
          <p:nvPr/>
        </p:nvSpPr>
        <p:spPr>
          <a:xfrm>
            <a:off x="2219080" y="2037531"/>
            <a:ext cx="4804841" cy="954107"/>
          </a:xfrm>
          <a:prstGeom prst="rect">
            <a:avLst/>
          </a:prstGeom>
          <a:solidFill>
            <a:srgbClr val="FFC000"/>
          </a:solidFill>
        </p:spPr>
        <p:txBody>
          <a:bodyPr wrap="none">
            <a:spAutoFit/>
          </a:bodyPr>
          <a:lstStyle/>
          <a:p>
            <a:pPr lvl="0" algn="ctr"/>
            <a:r>
              <a:rPr lang="fr-CA" sz="2800" b="1" cap="small" dirty="0" smtClean="0"/>
              <a:t>Une nouvelle loi – la loi 56</a:t>
            </a:r>
          </a:p>
          <a:p>
            <a:pPr lvl="0" algn="ctr"/>
            <a:r>
              <a:rPr lang="fr-CA" sz="2800" b="1" cap="small" dirty="0" smtClean="0"/>
              <a:t>Faits </a:t>
            </a:r>
            <a:r>
              <a:rPr lang="fr-CA" sz="2800" b="1" cap="small" dirty="0"/>
              <a:t>saillants de la nouvelle loi</a:t>
            </a:r>
            <a:endParaRPr lang="fr-CA" sz="2600" b="1" dirty="0">
              <a:solidFill>
                <a:srgbClr val="4F81BD">
                  <a:lumMod val="50000"/>
                </a:srgbClr>
              </a:solidFill>
            </a:endParaRPr>
          </a:p>
        </p:txBody>
      </p:sp>
      <p:sp>
        <p:nvSpPr>
          <p:cNvPr id="10" name="Espace réservé du contenu 2"/>
          <p:cNvSpPr txBox="1">
            <a:spLocks/>
          </p:cNvSpPr>
          <p:nvPr/>
        </p:nvSpPr>
        <p:spPr>
          <a:xfrm>
            <a:off x="847695" y="2708920"/>
            <a:ext cx="7488831" cy="3892585"/>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2000" dirty="0" smtClean="0"/>
          </a:p>
          <a:p>
            <a:pPr>
              <a:lnSpc>
                <a:spcPts val="3000"/>
              </a:lnSpc>
              <a:buFont typeface="Wingdings" pitchFamily="2" charset="2"/>
              <a:buChar char="v"/>
            </a:pPr>
            <a:r>
              <a:rPr lang="fr-CA" sz="3600" dirty="0" smtClean="0"/>
              <a:t>Introduit de nouveaux articles dans la </a:t>
            </a:r>
            <a:r>
              <a:rPr lang="fr-CA" sz="3600" i="1" dirty="0" smtClean="0"/>
              <a:t>LIP</a:t>
            </a:r>
          </a:p>
          <a:p>
            <a:pPr>
              <a:lnSpc>
                <a:spcPts val="3000"/>
              </a:lnSpc>
              <a:buFont typeface="Wingdings" pitchFamily="2" charset="2"/>
              <a:buChar char="v"/>
            </a:pPr>
            <a:r>
              <a:rPr lang="fr-CA" sz="3600" dirty="0" smtClean="0"/>
              <a:t>Vise les écoles primaires et secondaires</a:t>
            </a:r>
          </a:p>
          <a:p>
            <a:pPr>
              <a:lnSpc>
                <a:spcPts val="3000"/>
              </a:lnSpc>
              <a:buFont typeface="Wingdings" pitchFamily="2" charset="2"/>
              <a:buChar char="v"/>
            </a:pPr>
            <a:r>
              <a:rPr lang="fr-CA" sz="3600" dirty="0" smtClean="0"/>
              <a:t>Définit l’intimidation et la violence </a:t>
            </a:r>
          </a:p>
          <a:p>
            <a:pPr>
              <a:lnSpc>
                <a:spcPts val="3000"/>
              </a:lnSpc>
              <a:buFont typeface="Wingdings" pitchFamily="2" charset="2"/>
              <a:buChar char="v"/>
            </a:pPr>
            <a:r>
              <a:rPr lang="fr-CA" sz="3600" dirty="0" smtClean="0"/>
              <a:t>Cible plusieurs acteurs du milieu</a:t>
            </a:r>
          </a:p>
          <a:p>
            <a:pPr>
              <a:lnSpc>
                <a:spcPts val="3000"/>
              </a:lnSpc>
              <a:buFont typeface="Wingdings" pitchFamily="2" charset="2"/>
              <a:buChar char="v"/>
            </a:pPr>
            <a:r>
              <a:rPr lang="fr-CA" sz="3600" dirty="0" smtClean="0"/>
              <a:t>Ajoute des devoirs et responsabilités (plan de lutte, contenu minimal du code de vie, etc.)</a:t>
            </a:r>
          </a:p>
          <a:p>
            <a:pPr>
              <a:lnSpc>
                <a:spcPts val="3000"/>
              </a:lnSpc>
              <a:buFont typeface="Wingdings" pitchFamily="2" charset="2"/>
              <a:buChar char="v"/>
            </a:pPr>
            <a:r>
              <a:rPr lang="fr-CA" sz="3600" dirty="0" smtClean="0"/>
              <a:t>Grande responsabilité donnée à la direction</a:t>
            </a:r>
          </a:p>
          <a:p>
            <a:pPr>
              <a:lnSpc>
                <a:spcPts val="3000"/>
              </a:lnSpc>
              <a:buFont typeface="Wingdings" pitchFamily="2" charset="2"/>
              <a:buChar char="v"/>
            </a:pPr>
            <a:r>
              <a:rPr lang="fr-CA" sz="3600" dirty="0" smtClean="0"/>
              <a:t>Reddition de compte importante</a:t>
            </a:r>
          </a:p>
          <a:p>
            <a:pPr>
              <a:lnSpc>
                <a:spcPts val="3000"/>
              </a:lnSpc>
              <a:buFont typeface="Wingdings" pitchFamily="2" charset="2"/>
              <a:buChar char="v"/>
            </a:pPr>
            <a:r>
              <a:rPr lang="fr-CA" sz="3600" dirty="0" smtClean="0"/>
              <a:t>Établit des délais</a:t>
            </a:r>
          </a:p>
          <a:p>
            <a:pPr>
              <a:buFont typeface="Wingdings" pitchFamily="2" charset="2"/>
              <a:buChar char="v"/>
            </a:pPr>
            <a:endParaRPr lang="fr-CA" dirty="0" smtClean="0"/>
          </a:p>
          <a:p>
            <a:endParaRPr lang="fr-CA" dirty="0"/>
          </a:p>
        </p:txBody>
      </p:sp>
    </p:spTree>
    <p:extLst>
      <p:ext uri="{BB962C8B-B14F-4D97-AF65-F5344CB8AC3E}">
        <p14:creationId xmlns:p14="http://schemas.microsoft.com/office/powerpoint/2010/main" val="88183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
            <a:ext cx="9144000" cy="1937287"/>
          </a:xfrm>
        </p:spPr>
      </p:pic>
      <p:sp>
        <p:nvSpPr>
          <p:cNvPr id="5" name="Espace réservé du pied de page 4"/>
          <p:cNvSpPr>
            <a:spLocks noGrp="1"/>
          </p:cNvSpPr>
          <p:nvPr>
            <p:ph type="ftr" sz="quarter" idx="11"/>
          </p:nvPr>
        </p:nvSpPr>
        <p:spPr/>
        <p:txBody>
          <a:bodyPr/>
          <a:lstStyle/>
          <a:p>
            <a:r>
              <a:rPr lang="fr-CA" smtClean="0"/>
              <a:t>Commission scolaire des Sommets</a:t>
            </a:r>
            <a:endParaRPr lang="fr-CA"/>
          </a:p>
        </p:txBody>
      </p:sp>
      <p:sp>
        <p:nvSpPr>
          <p:cNvPr id="4" name="ZoneTexte 3"/>
          <p:cNvSpPr txBox="1"/>
          <p:nvPr/>
        </p:nvSpPr>
        <p:spPr>
          <a:xfrm>
            <a:off x="76047" y="2167989"/>
            <a:ext cx="8928992" cy="369332"/>
          </a:xfrm>
          <a:prstGeom prst="rect">
            <a:avLst/>
          </a:prstGeom>
          <a:noFill/>
        </p:spPr>
        <p:txBody>
          <a:bodyPr wrap="square" rtlCol="0">
            <a:spAutoFit/>
          </a:bodyPr>
          <a:lstStyle/>
          <a:p>
            <a:pPr indent="3175">
              <a:buNone/>
            </a:pPr>
            <a:r>
              <a:rPr lang="fr-CA" dirty="0" smtClean="0"/>
              <a:t>Le directeur d’école </a:t>
            </a:r>
            <a:r>
              <a:rPr lang="fr-CA" dirty="0"/>
              <a:t>primaire et secondaire</a:t>
            </a:r>
          </a:p>
        </p:txBody>
      </p:sp>
      <p:sp>
        <p:nvSpPr>
          <p:cNvPr id="7" name="ZoneTexte 6"/>
          <p:cNvSpPr txBox="1"/>
          <p:nvPr/>
        </p:nvSpPr>
        <p:spPr>
          <a:xfrm>
            <a:off x="0" y="1772816"/>
            <a:ext cx="8928992" cy="523220"/>
          </a:xfrm>
          <a:prstGeom prst="rect">
            <a:avLst/>
          </a:prstGeom>
          <a:solidFill>
            <a:srgbClr val="FFC000"/>
          </a:solidFill>
        </p:spPr>
        <p:txBody>
          <a:bodyPr wrap="square" rtlCol="0">
            <a:spAutoFit/>
          </a:bodyPr>
          <a:lstStyle/>
          <a:p>
            <a:pPr algn="ctr"/>
            <a:r>
              <a:rPr lang="fr-CA" sz="2800" b="1" cap="small" dirty="0"/>
              <a:t>Devoirs et responsabilités</a:t>
            </a:r>
            <a:endParaRPr lang="fr-CA" sz="2600" b="1" dirty="0">
              <a:solidFill>
                <a:schemeClr val="accent1">
                  <a:lumMod val="50000"/>
                </a:scheme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149652311"/>
              </p:ext>
            </p:extLst>
          </p:nvPr>
        </p:nvGraphicFramePr>
        <p:xfrm>
          <a:off x="107504" y="2608621"/>
          <a:ext cx="8928992" cy="4133547"/>
        </p:xfrm>
        <a:graphic>
          <a:graphicData uri="http://schemas.openxmlformats.org/drawingml/2006/table">
            <a:tbl>
              <a:tblPr/>
              <a:tblGrid>
                <a:gridCol w="3579520"/>
                <a:gridCol w="5349472"/>
              </a:tblGrid>
              <a:tr h="204691">
                <a:tc>
                  <a:txBody>
                    <a:bodyPr/>
                    <a:lstStyle/>
                    <a:p>
                      <a:pPr algn="ctr">
                        <a:lnSpc>
                          <a:spcPct val="115000"/>
                        </a:lnSpc>
                        <a:spcAft>
                          <a:spcPts val="0"/>
                        </a:spcAft>
                      </a:pPr>
                      <a:r>
                        <a:rPr lang="fr-CA" sz="1200" dirty="0">
                          <a:latin typeface="Arial Narrow"/>
                          <a:ea typeface="Calibri"/>
                          <a:cs typeface="Times New Roman"/>
                        </a:rPr>
                        <a:t>Devoirs</a:t>
                      </a:r>
                      <a:endParaRPr lang="fr-CA" sz="1200" dirty="0">
                        <a:latin typeface="Calibri"/>
                        <a:ea typeface="Calibri"/>
                        <a:cs typeface="Times New Roman"/>
                      </a:endParaRPr>
                    </a:p>
                  </a:txBody>
                  <a:tcPr marL="53307" marR="53307" marT="0" marB="0">
                    <a:lnL>
                      <a:noFill/>
                    </a:lnL>
                    <a:lnR>
                      <a:noFill/>
                    </a:lnR>
                    <a:lnT>
                      <a:noFill/>
                    </a:lnT>
                    <a:lnB>
                      <a:noFill/>
                    </a:lnB>
                  </a:tcPr>
                </a:tc>
                <a:tc>
                  <a:txBody>
                    <a:bodyPr/>
                    <a:lstStyle/>
                    <a:p>
                      <a:pPr algn="ctr">
                        <a:lnSpc>
                          <a:spcPct val="115000"/>
                        </a:lnSpc>
                        <a:spcAft>
                          <a:spcPts val="0"/>
                        </a:spcAft>
                      </a:pPr>
                      <a:r>
                        <a:rPr lang="fr-CA" sz="1200" dirty="0">
                          <a:latin typeface="Arial Narrow"/>
                          <a:ea typeface="Calibri"/>
                          <a:cs typeface="Times New Roman"/>
                        </a:rPr>
                        <a:t>Responsabilités</a:t>
                      </a:r>
                      <a:endParaRPr lang="fr-CA" sz="1200" dirty="0">
                        <a:latin typeface="Calibri"/>
                        <a:ea typeface="Calibri"/>
                        <a:cs typeface="Times New Roman"/>
                      </a:endParaRPr>
                    </a:p>
                  </a:txBody>
                  <a:tcPr marL="53307" marR="53307" marT="0" marB="0">
                    <a:lnL>
                      <a:noFill/>
                    </a:lnL>
                    <a:lnR>
                      <a:noFill/>
                    </a:lnR>
                    <a:lnT>
                      <a:noFill/>
                    </a:lnT>
                    <a:lnB>
                      <a:noFill/>
                    </a:lnB>
                  </a:tcPr>
                </a:tc>
              </a:tr>
              <a:tr h="3923235">
                <a:tc>
                  <a:txBody>
                    <a:bodyPr/>
                    <a:lstStyle/>
                    <a:p>
                      <a:pPr marL="342900" lvl="0" indent="-342900">
                        <a:lnSpc>
                          <a:spcPct val="115000"/>
                        </a:lnSpc>
                        <a:spcAft>
                          <a:spcPts val="0"/>
                        </a:spcAft>
                        <a:buFont typeface="Wingdings"/>
                        <a:buChar char="Ü"/>
                      </a:pPr>
                      <a:r>
                        <a:rPr lang="fr-CA" sz="950" dirty="0">
                          <a:latin typeface="Arial Narrow"/>
                          <a:ea typeface="Calibri"/>
                          <a:cs typeface="Times-Roman"/>
                        </a:rPr>
                        <a:t>Sur recommandations des membres de l’équipe école, doit appuyer tout regroupement d’élèves désirant réaliser des activités qu’il estime utiles pour lutter contre l’intimidation et la violence.LIP 96.7.1.</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Arial"/>
                        </a:rPr>
                        <a:t>doit organiser annuellement en collaboration avec le personnel de l'école une activité de formation sur le civisme. LIP 76</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lorsqu’il est saisi d’une plainte, concernant un acte d’intimidation ou de violence doit, après avoir considéré l’intérêt des élèves directement impliqués, communiquer promptement avec leurs parents afin de les informer des mesures prévues dans le plan de lutte contre l’intimidation et la violence. </a:t>
                      </a:r>
                      <a:r>
                        <a:rPr lang="fr-CA" sz="950" dirty="0" smtClean="0">
                          <a:latin typeface="Arial Narrow"/>
                          <a:ea typeface="Calibri"/>
                          <a:cs typeface="Times-Roman"/>
                        </a:rPr>
                        <a:t>LIP </a:t>
                      </a:r>
                      <a:r>
                        <a:rPr lang="fr-CA" sz="950" dirty="0">
                          <a:latin typeface="Arial Narrow"/>
                          <a:ea typeface="Calibri"/>
                          <a:cs typeface="Times-Roman"/>
                        </a:rPr>
                        <a:t>96.12.</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il doit également les informer de leur droit de demander l’assistance de la personne que la commission scolaire aura désigné spécialement à cette fin. LIP 96.12.</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doit désigner, parmi les membres du personnel de l’école, une personne chargée, dans le cadre de sa prestation de travail, de coordonner les travaux en vue de lutter contre l’intimidation et la violence LIP 96.12.</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doit constituer une équipe  locale en vue de lutter contre l’intimidation et la violence LIP 96.12.</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doit transmettre les règles de conduite et les mesures de sécurité aux parents de l’élève au début de l’année scolaire. LIP 76</a:t>
                      </a:r>
                      <a:endParaRPr lang="fr-CA" sz="950" dirty="0">
                        <a:latin typeface="Calibri"/>
                        <a:ea typeface="Calibri"/>
                        <a:cs typeface="Times New Roman"/>
                      </a:endParaRPr>
                    </a:p>
                  </a:txBody>
                  <a:tcPr marL="53307" marR="53307" marT="0" marB="0">
                    <a:lnL>
                      <a:noFill/>
                    </a:lnL>
                    <a:lnR>
                      <a:noFill/>
                    </a:lnR>
                    <a:lnT>
                      <a:noFill/>
                    </a:lnT>
                    <a:lnB>
                      <a:noFill/>
                    </a:lnB>
                  </a:tcPr>
                </a:tc>
                <a:tc>
                  <a:txBody>
                    <a:bodyPr/>
                    <a:lstStyle/>
                    <a:p>
                      <a:pPr marL="342900" lvl="0" indent="-342900">
                        <a:lnSpc>
                          <a:spcPct val="115000"/>
                        </a:lnSpc>
                        <a:spcAft>
                          <a:spcPts val="0"/>
                        </a:spcAft>
                        <a:buFont typeface="Wingdings"/>
                        <a:buChar char="Ü"/>
                      </a:pPr>
                      <a:r>
                        <a:rPr lang="fr-CA" sz="950" dirty="0">
                          <a:latin typeface="Arial Narrow"/>
                          <a:ea typeface="Calibri"/>
                          <a:cs typeface="Times-Roman"/>
                        </a:rPr>
                        <a:t>élabore le plan de lutte (LIP 96.13) et le document explicatif aux parents (LIP 75.1)</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voit à la mise en œuvre du plan de lutte contre l’intimidation et la violence. LIP 96.12</a:t>
                      </a:r>
                      <a:endParaRPr lang="fr-CA" sz="950" dirty="0">
                        <a:latin typeface="Calibri"/>
                        <a:ea typeface="Calibri"/>
                        <a:cs typeface="Times New Roman"/>
                      </a:endParaRPr>
                    </a:p>
                    <a:p>
                      <a:pPr marL="342900" marR="21590" lvl="0" indent="-342900">
                        <a:lnSpc>
                          <a:spcPct val="115000"/>
                        </a:lnSpc>
                        <a:spcAft>
                          <a:spcPts val="0"/>
                        </a:spcAft>
                        <a:buFont typeface="Wingdings"/>
                        <a:buChar char="Ü"/>
                      </a:pPr>
                      <a:r>
                        <a:rPr lang="fr-CA" sz="950" dirty="0">
                          <a:latin typeface="Arial Narrow"/>
                          <a:ea typeface="Calibri"/>
                          <a:cs typeface="Times-Roman"/>
                        </a:rPr>
                        <a:t>reçoit et traite avec diligence tout signalement et toute plainte concernant un acte d’intimidation ou de violence. LIP 96.12</a:t>
                      </a:r>
                      <a:endParaRPr lang="fr-CA" sz="950" dirty="0">
                        <a:latin typeface="Calibri"/>
                        <a:ea typeface="Calibri"/>
                        <a:cs typeface="Times New Roman"/>
                      </a:endParaRPr>
                    </a:p>
                    <a:p>
                      <a:pPr marL="342900" marR="21590" lvl="0" indent="-342900">
                        <a:lnSpc>
                          <a:spcPct val="115000"/>
                        </a:lnSpc>
                        <a:spcAft>
                          <a:spcPts val="0"/>
                        </a:spcAft>
                        <a:buFont typeface="Wingdings"/>
                        <a:buChar char="Ü"/>
                      </a:pPr>
                      <a:r>
                        <a:rPr lang="fr-CA" sz="950" dirty="0">
                          <a:latin typeface="Arial Narrow"/>
                          <a:ea typeface="Calibri"/>
                          <a:cs typeface="Times-Roman"/>
                        </a:rPr>
                        <a:t>transmet au directeur général de la commission scolaire, au regard de chaque plainte relative à un acte d’intimidation ou de violence dont il est saisi, un rapport sommaire qui fait état de la nature des événements qui se sont produits et du suivi qui leur a été donné. LIP 96.12</a:t>
                      </a:r>
                      <a:endParaRPr lang="fr-CA" sz="950" dirty="0">
                        <a:latin typeface="Calibri"/>
                        <a:ea typeface="Calibri"/>
                        <a:cs typeface="Times New Roman"/>
                      </a:endParaRPr>
                    </a:p>
                    <a:p>
                      <a:pPr marL="342900" marR="21590" lvl="0" indent="-342900">
                        <a:lnSpc>
                          <a:spcPct val="115000"/>
                        </a:lnSpc>
                        <a:spcAft>
                          <a:spcPts val="0"/>
                        </a:spcAft>
                        <a:buFont typeface="Wingdings"/>
                        <a:buChar char="Ü"/>
                      </a:pPr>
                      <a:r>
                        <a:rPr lang="fr-CA" sz="950" dirty="0">
                          <a:latin typeface="Arial Narrow"/>
                          <a:ea typeface="Calibri"/>
                          <a:cs typeface="Times-Roman"/>
                        </a:rPr>
                        <a:t>coordonne l’élaboration, la révision et, le cas échéant, l’actualisation du plan de lutte contre l’intimidation et la violence LIP 96.13.</a:t>
                      </a:r>
                      <a:r>
                        <a:rPr lang="fr-CA" sz="950" dirty="0">
                          <a:latin typeface="Arial"/>
                          <a:ea typeface="Calibri"/>
                          <a:cs typeface="Times New Roman"/>
                        </a:rPr>
                        <a:t> </a:t>
                      </a:r>
                      <a:r>
                        <a:rPr lang="fr-CA" sz="950" dirty="0">
                          <a:latin typeface="Arial Narrow"/>
                          <a:ea typeface="Calibri"/>
                          <a:cs typeface="Arial"/>
                        </a:rPr>
                        <a:t>1.2°</a:t>
                      </a:r>
                      <a:endParaRPr lang="fr-CA" sz="950" dirty="0">
                        <a:latin typeface="Calibri"/>
                        <a:ea typeface="Calibri"/>
                        <a:cs typeface="Times New Roman"/>
                      </a:endParaRPr>
                    </a:p>
                    <a:p>
                      <a:pPr marL="342900" marR="21590" lvl="0" indent="-342900">
                        <a:lnSpc>
                          <a:spcPct val="115000"/>
                        </a:lnSpc>
                        <a:spcAft>
                          <a:spcPts val="0"/>
                        </a:spcAft>
                        <a:buFont typeface="Wingdings"/>
                        <a:buChar char="Ü"/>
                      </a:pPr>
                      <a:r>
                        <a:rPr lang="fr-CA" sz="950" dirty="0">
                          <a:latin typeface="Arial Narrow"/>
                          <a:ea typeface="Calibri"/>
                          <a:cs typeface="Times-Roman"/>
                        </a:rPr>
                        <a:t>voit à ce que le personnel de l’école soit informé des règles de conduite et des mesures de sécurité de l’école, des mesures de prévention établies pour contrer l’intimidation et la violence et de la procédure applicable lorsqu’un acte d’intimidation ou de violence est constaté LIP 96.21.</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peut suspendre un élève lorsqu’il estime que cette sanction disciplinaire est requise pour mettre fin à des actes d’intimidation ou de violence ou pour contraindre l’élève à respecter les règles de conduite de l’école. LIP 96.27.</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informe les parents de l’élève qu’il suspend des motifs justifiant la suspension ainsi que des mesures de </a:t>
                      </a:r>
                      <a:r>
                        <a:rPr lang="fr-CA" sz="950" dirty="0" err="1">
                          <a:latin typeface="Arial Narrow"/>
                          <a:ea typeface="Calibri"/>
                          <a:cs typeface="Times-Roman"/>
                        </a:rPr>
                        <a:t>remédiation</a:t>
                      </a:r>
                      <a:r>
                        <a:rPr lang="fr-CA" sz="950" dirty="0">
                          <a:latin typeface="Arial Narrow"/>
                          <a:ea typeface="Calibri"/>
                          <a:cs typeface="Times-Roman"/>
                        </a:rPr>
                        <a:t> et de réinsertion qu’il impose à l’élève. LIP 96.27.</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avise les parents de l’élève qu’en cas de récidive, sur demande de sa part faite au conseil des commissaires en application de l’article 242, l’élève pourra être inscrit dans une autre école ou être expulsé des écoles de la commission scolaire LIP 96.27.</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informe le directeur général de la commission scolaire de sa décision. LIP 96.27. </a:t>
                      </a:r>
                      <a:endParaRPr lang="fr-CA" sz="950" dirty="0">
                        <a:latin typeface="Calibri"/>
                        <a:ea typeface="Calibri"/>
                        <a:cs typeface="Times New Roman"/>
                      </a:endParaRPr>
                    </a:p>
                    <a:p>
                      <a:pPr marL="342900" lvl="0" indent="-342900">
                        <a:lnSpc>
                          <a:spcPct val="115000"/>
                        </a:lnSpc>
                        <a:spcAft>
                          <a:spcPts val="0"/>
                        </a:spcAft>
                        <a:buFont typeface="Wingdings"/>
                        <a:buChar char="Ü"/>
                      </a:pPr>
                      <a:r>
                        <a:rPr lang="fr-CA" sz="950" dirty="0">
                          <a:latin typeface="Arial Narrow"/>
                          <a:ea typeface="Calibri"/>
                          <a:cs typeface="Times-Roman"/>
                        </a:rPr>
                        <a:t>révise le code de vie, en tenant compte du contenu minimal prescrit à l’article 76 LIP (réf. LIP 96.13)</a:t>
                      </a:r>
                      <a:endParaRPr lang="fr-CA" sz="950" dirty="0">
                        <a:latin typeface="Calibri"/>
                        <a:ea typeface="Calibri"/>
                        <a:cs typeface="Times New Roman"/>
                      </a:endParaRPr>
                    </a:p>
                  </a:txBody>
                  <a:tcPr marL="53307" marR="53307" marT="0" marB="0">
                    <a:lnL>
                      <a:noFill/>
                    </a:lnL>
                    <a:lnR>
                      <a:noFill/>
                    </a:lnR>
                    <a:lnT>
                      <a:noFill/>
                    </a:lnT>
                    <a:lnB>
                      <a:noFill/>
                    </a:lnB>
                  </a:tcPr>
                </a:tc>
              </a:tr>
            </a:tbl>
          </a:graphicData>
        </a:graphic>
      </p:graphicFrame>
      <p:sp>
        <p:nvSpPr>
          <p:cNvPr id="3" name="Rectangle à coins arrondis 2"/>
          <p:cNvSpPr/>
          <p:nvPr/>
        </p:nvSpPr>
        <p:spPr>
          <a:xfrm>
            <a:off x="51760" y="2568099"/>
            <a:ext cx="9067953" cy="4101261"/>
          </a:xfrm>
          <a:prstGeom prst="round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213451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6" y="0"/>
            <a:ext cx="9161136" cy="1925588"/>
          </a:xfrm>
        </p:spPr>
      </p:pic>
      <p:sp>
        <p:nvSpPr>
          <p:cNvPr id="7" name="Titre 1"/>
          <p:cNvSpPr>
            <a:spLocks noGrp="1"/>
          </p:cNvSpPr>
          <p:nvPr>
            <p:ph type="title"/>
          </p:nvPr>
        </p:nvSpPr>
        <p:spPr>
          <a:xfrm>
            <a:off x="1451992" y="1844824"/>
            <a:ext cx="6096000" cy="1357264"/>
          </a:xfrm>
          <a:solidFill>
            <a:srgbClr val="FFC000"/>
          </a:solidFill>
        </p:spPr>
        <p:txBody>
          <a:bodyPr>
            <a:normAutofit/>
          </a:bodyPr>
          <a:lstStyle/>
          <a:p>
            <a:r>
              <a:rPr lang="fr-CA" sz="2800" b="1" dirty="0"/>
              <a:t>Devoirs et responsabilités</a:t>
            </a:r>
            <a:r>
              <a:rPr lang="fr-CA" sz="3200" dirty="0"/>
              <a:t/>
            </a:r>
            <a:br>
              <a:rPr lang="fr-CA" sz="3200" dirty="0"/>
            </a:br>
            <a:r>
              <a:rPr lang="fr-CA" sz="1800" b="1" dirty="0"/>
              <a:t>Le personnel</a:t>
            </a:r>
          </a:p>
        </p:txBody>
      </p:sp>
      <p:sp>
        <p:nvSpPr>
          <p:cNvPr id="8" name="ZoneTexte 7"/>
          <p:cNvSpPr txBox="1"/>
          <p:nvPr/>
        </p:nvSpPr>
        <p:spPr>
          <a:xfrm>
            <a:off x="403036" y="3212976"/>
            <a:ext cx="8208912" cy="1843582"/>
          </a:xfrm>
          <a:prstGeom prst="rect">
            <a:avLst/>
          </a:prstGeom>
          <a:noFill/>
        </p:spPr>
        <p:txBody>
          <a:bodyPr wrap="square" rtlCol="0">
            <a:spAutoFit/>
          </a:bodyPr>
          <a:lstStyle/>
          <a:p>
            <a:pPr lvl="0" fontAlgn="auto">
              <a:lnSpc>
                <a:spcPct val="115000"/>
              </a:lnSpc>
              <a:spcBef>
                <a:spcPts val="0"/>
              </a:spcBef>
              <a:spcAft>
                <a:spcPts val="0"/>
              </a:spcAft>
              <a:buFont typeface="Wingdings"/>
              <a:buChar char="Ü"/>
            </a:pPr>
            <a:endParaRPr lang="fr-CA" sz="1200" dirty="0">
              <a:solidFill>
                <a:srgbClr val="000000"/>
              </a:solidFill>
              <a:ea typeface="Calibri"/>
              <a:cs typeface="Times New Roman"/>
            </a:endParaRPr>
          </a:p>
          <a:p>
            <a:pPr marL="363538" indent="-363538">
              <a:lnSpc>
                <a:spcPts val="3000"/>
              </a:lnSpc>
              <a:buFont typeface="Arial" pitchFamily="34" charset="0"/>
              <a:buChar char="•"/>
            </a:pPr>
            <a:r>
              <a:rPr lang="fr-CA" dirty="0"/>
              <a:t>Collabore à la mise en œuvre du plan (art. 75.3)</a:t>
            </a:r>
          </a:p>
          <a:p>
            <a:pPr marL="363538" indent="-363538">
              <a:lnSpc>
                <a:spcPts val="3000"/>
              </a:lnSpc>
              <a:buFont typeface="Arial" pitchFamily="34" charset="0"/>
              <a:buChar char="•"/>
            </a:pPr>
            <a:r>
              <a:rPr lang="fr-CA" dirty="0"/>
              <a:t>Participe à l’élaboration des règles de conduite et mesures de sécurité (art. 77)</a:t>
            </a:r>
          </a:p>
          <a:p>
            <a:pPr marL="363538" indent="-363538">
              <a:lnSpc>
                <a:spcPts val="3000"/>
              </a:lnSpc>
              <a:buFont typeface="Arial" pitchFamily="34" charset="0"/>
              <a:buChar char="•"/>
            </a:pPr>
            <a:r>
              <a:rPr lang="fr-CA" dirty="0"/>
              <a:t>Veille à ce qu’aucun élève de l’école ne soit victime d’intimidation ou de violence (art. 75.3)</a:t>
            </a:r>
          </a:p>
        </p:txBody>
      </p:sp>
    </p:spTree>
    <p:extLst>
      <p:ext uri="{BB962C8B-B14F-4D97-AF65-F5344CB8AC3E}">
        <p14:creationId xmlns:p14="http://schemas.microsoft.com/office/powerpoint/2010/main" val="308606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0" y="-16008"/>
            <a:ext cx="9138336" cy="1926933"/>
          </a:xfrm>
        </p:spPr>
      </p:pic>
      <p:sp>
        <p:nvSpPr>
          <p:cNvPr id="6" name="ZoneTexte 5"/>
          <p:cNvSpPr txBox="1"/>
          <p:nvPr/>
        </p:nvSpPr>
        <p:spPr>
          <a:xfrm>
            <a:off x="107504" y="2636912"/>
            <a:ext cx="8928992" cy="448584"/>
          </a:xfrm>
          <a:prstGeom prst="rect">
            <a:avLst/>
          </a:prstGeom>
          <a:noFill/>
        </p:spPr>
        <p:txBody>
          <a:bodyPr wrap="square" rtlCol="0">
            <a:spAutoFit/>
          </a:bodyPr>
          <a:lstStyle/>
          <a:p>
            <a:pPr marL="715962">
              <a:lnSpc>
                <a:spcPts val="3000"/>
              </a:lnSpc>
            </a:pPr>
            <a:endParaRPr lang="fr-CA" sz="2000" dirty="0" smtClean="0"/>
          </a:p>
        </p:txBody>
      </p:sp>
      <p:sp>
        <p:nvSpPr>
          <p:cNvPr id="7" name="ZoneTexte 6"/>
          <p:cNvSpPr txBox="1"/>
          <p:nvPr/>
        </p:nvSpPr>
        <p:spPr>
          <a:xfrm>
            <a:off x="82613" y="1962390"/>
            <a:ext cx="8928992" cy="800219"/>
          </a:xfrm>
          <a:prstGeom prst="rect">
            <a:avLst/>
          </a:prstGeom>
          <a:solidFill>
            <a:srgbClr val="FFC000"/>
          </a:solidFill>
        </p:spPr>
        <p:txBody>
          <a:bodyPr wrap="square" rtlCol="0">
            <a:spAutoFit/>
          </a:bodyPr>
          <a:lstStyle/>
          <a:p>
            <a:pPr algn="ctr"/>
            <a:r>
              <a:rPr lang="fr-CA" sz="2800" b="1" dirty="0"/>
              <a:t>Devoirs et responsabilités</a:t>
            </a:r>
            <a:br>
              <a:rPr lang="fr-CA" sz="2800" b="1" dirty="0"/>
            </a:br>
            <a:r>
              <a:rPr lang="fr-CA" b="1" dirty="0"/>
              <a:t>Le conseil d’établissement</a:t>
            </a:r>
            <a:endParaRPr lang="fr-CA" b="1" dirty="0">
              <a:solidFill>
                <a:schemeClr val="accent1">
                  <a:lumMod val="50000"/>
                </a:schemeClr>
              </a:solidFill>
            </a:endParaRPr>
          </a:p>
        </p:txBody>
      </p:sp>
      <p:sp>
        <p:nvSpPr>
          <p:cNvPr id="2" name="ZoneTexte 1"/>
          <p:cNvSpPr txBox="1"/>
          <p:nvPr/>
        </p:nvSpPr>
        <p:spPr>
          <a:xfrm>
            <a:off x="467544" y="3085496"/>
            <a:ext cx="8352928" cy="2785378"/>
          </a:xfrm>
          <a:prstGeom prst="rect">
            <a:avLst/>
          </a:prstGeom>
          <a:noFill/>
        </p:spPr>
        <p:txBody>
          <a:bodyPr wrap="square" rtlCol="0">
            <a:spAutoFit/>
          </a:bodyPr>
          <a:lstStyle/>
          <a:p>
            <a:pPr marL="363538" indent="-363538">
              <a:lnSpc>
                <a:spcPts val="3000"/>
              </a:lnSpc>
              <a:buFont typeface="Arial" pitchFamily="34" charset="0"/>
              <a:buChar char="•"/>
            </a:pPr>
            <a:r>
              <a:rPr lang="fr-CA" dirty="0"/>
              <a:t>Approuve le plan de lutte (art. 75.1)</a:t>
            </a:r>
          </a:p>
          <a:p>
            <a:pPr marL="363538" indent="-363538">
              <a:lnSpc>
                <a:spcPts val="3000"/>
              </a:lnSpc>
              <a:buFont typeface="Arial" pitchFamily="34" charset="0"/>
              <a:buChar char="•"/>
            </a:pPr>
            <a:r>
              <a:rPr lang="fr-CA" dirty="0" smtClean="0"/>
              <a:t>Veille à ce que le document </a:t>
            </a:r>
            <a:r>
              <a:rPr lang="fr-CA" dirty="0"/>
              <a:t>accessible pour les </a:t>
            </a:r>
            <a:r>
              <a:rPr lang="fr-CA" dirty="0" smtClean="0"/>
              <a:t>parents soit rédigé de manière claire </a:t>
            </a:r>
            <a:r>
              <a:rPr lang="fr-CA" dirty="0"/>
              <a:t>(art 75.1)</a:t>
            </a:r>
          </a:p>
          <a:p>
            <a:pPr marL="363538" lvl="0" indent="-363538">
              <a:lnSpc>
                <a:spcPts val="3000"/>
              </a:lnSpc>
              <a:buFont typeface="Arial" pitchFamily="34" charset="0"/>
              <a:buChar char="•"/>
            </a:pPr>
            <a:r>
              <a:rPr lang="fr-CA" dirty="0"/>
              <a:t>Procède annuellement à l’évaluation des résultats </a:t>
            </a:r>
            <a:r>
              <a:rPr lang="fr-CA" dirty="0">
                <a:solidFill>
                  <a:srgbClr val="000000"/>
                </a:solidFill>
              </a:rPr>
              <a:t>(art. 83.1)</a:t>
            </a:r>
            <a:endParaRPr lang="fr-CA" dirty="0"/>
          </a:p>
          <a:p>
            <a:pPr marL="363538" indent="-363538">
              <a:lnSpc>
                <a:spcPts val="3000"/>
              </a:lnSpc>
              <a:buFont typeface="Arial" pitchFamily="34" charset="0"/>
              <a:buChar char="•"/>
            </a:pPr>
            <a:r>
              <a:rPr lang="fr-CA" dirty="0"/>
              <a:t>Distribue aux parents, au personnel et au protecteur de l’élève le rapport (art.83.1)</a:t>
            </a:r>
          </a:p>
          <a:p>
            <a:pPr marL="363538" indent="-363538">
              <a:lnSpc>
                <a:spcPts val="3000"/>
              </a:lnSpc>
              <a:buFont typeface="Arial" pitchFamily="34" charset="0"/>
              <a:buChar char="•"/>
            </a:pPr>
            <a:r>
              <a:rPr lang="fr-CA" dirty="0"/>
              <a:t>Approuve des activités ou contenus prescrits par le ministre dans les domaines généraux de formation (art.85)</a:t>
            </a:r>
          </a:p>
        </p:txBody>
      </p:sp>
    </p:spTree>
    <p:extLst>
      <p:ext uri="{BB962C8B-B14F-4D97-AF65-F5344CB8AC3E}">
        <p14:creationId xmlns:p14="http://schemas.microsoft.com/office/powerpoint/2010/main" val="205979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96"/>
            <a:ext cx="9144000" cy="1917914"/>
          </a:xfrm>
        </p:spPr>
      </p:pic>
      <p:sp>
        <p:nvSpPr>
          <p:cNvPr id="5" name="ZoneTexte 4"/>
          <p:cNvSpPr txBox="1"/>
          <p:nvPr/>
        </p:nvSpPr>
        <p:spPr>
          <a:xfrm>
            <a:off x="602466" y="1954670"/>
            <a:ext cx="8280920" cy="954107"/>
          </a:xfrm>
          <a:prstGeom prst="rect">
            <a:avLst/>
          </a:prstGeom>
          <a:solidFill>
            <a:srgbClr val="FFC000"/>
          </a:solidFill>
        </p:spPr>
        <p:txBody>
          <a:bodyPr wrap="square" rtlCol="0">
            <a:spAutoFit/>
          </a:bodyPr>
          <a:lstStyle/>
          <a:p>
            <a:pPr algn="ctr"/>
            <a:r>
              <a:rPr lang="fr-CA" sz="2800" b="1" cap="small" dirty="0">
                <a:solidFill>
                  <a:srgbClr val="FF6600"/>
                </a:solidFill>
              </a:rPr>
              <a:t>PLAN DE LUTTE </a:t>
            </a:r>
            <a:br>
              <a:rPr lang="fr-CA" sz="2800" b="1" cap="small" dirty="0">
                <a:solidFill>
                  <a:srgbClr val="FF6600"/>
                </a:solidFill>
              </a:rPr>
            </a:br>
            <a:r>
              <a:rPr lang="fr-CA" sz="2800" b="1" cap="small" dirty="0"/>
              <a:t>contre l’intimidation et la violence</a:t>
            </a:r>
            <a:endParaRPr lang="fr-CA" sz="2800" b="1" dirty="0">
              <a:solidFill>
                <a:schemeClr val="accent1">
                  <a:lumMod val="50000"/>
                </a:schemeClr>
              </a:solidFill>
            </a:endParaRPr>
          </a:p>
        </p:txBody>
      </p:sp>
      <p:sp>
        <p:nvSpPr>
          <p:cNvPr id="2" name="Rectangle 1"/>
          <p:cNvSpPr/>
          <p:nvPr/>
        </p:nvSpPr>
        <p:spPr>
          <a:xfrm>
            <a:off x="611560" y="2908777"/>
            <a:ext cx="7992888" cy="2954655"/>
          </a:xfrm>
          <a:prstGeom prst="rect">
            <a:avLst/>
          </a:prstGeom>
        </p:spPr>
        <p:txBody>
          <a:bodyPr wrap="square">
            <a:spAutoFit/>
          </a:bodyPr>
          <a:lstStyle/>
          <a:p>
            <a:pPr marL="363538" algn="just"/>
            <a:endParaRPr lang="fr-CA" dirty="0" smtClean="0"/>
          </a:p>
          <a:p>
            <a:pPr marL="1079500" indent="-363538" algn="just">
              <a:lnSpc>
                <a:spcPts val="3000"/>
              </a:lnSpc>
              <a:buFont typeface="Wingdings" pitchFamily="2" charset="2"/>
              <a:buChar char="v"/>
            </a:pPr>
            <a:r>
              <a:rPr lang="fr-CA" dirty="0"/>
              <a:t>Grande </a:t>
            </a:r>
            <a:r>
              <a:rPr lang="fr-CA" dirty="0" smtClean="0"/>
              <a:t>nouveauté : </a:t>
            </a:r>
            <a:r>
              <a:rPr lang="fr-CA" dirty="0">
                <a:solidFill>
                  <a:srgbClr val="FF6600"/>
                </a:solidFill>
              </a:rPr>
              <a:t>un plan de lutte </a:t>
            </a:r>
            <a:r>
              <a:rPr lang="fr-CA" dirty="0"/>
              <a:t>contre l’intimidation et la violence </a:t>
            </a:r>
            <a:r>
              <a:rPr lang="fr-CA" dirty="0">
                <a:solidFill>
                  <a:srgbClr val="FF6600"/>
                </a:solidFill>
              </a:rPr>
              <a:t>par école </a:t>
            </a:r>
            <a:r>
              <a:rPr lang="fr-CA" dirty="0"/>
              <a:t>(art. 75.1)</a:t>
            </a:r>
          </a:p>
          <a:p>
            <a:pPr>
              <a:lnSpc>
                <a:spcPts val="3000"/>
              </a:lnSpc>
              <a:buFont typeface="Wingdings" pitchFamily="2" charset="2"/>
              <a:buChar char="v"/>
              <a:tabLst>
                <a:tab pos="625475" algn="l"/>
              </a:tabLst>
            </a:pPr>
            <a:endParaRPr lang="fr-CA" dirty="0"/>
          </a:p>
          <a:p>
            <a:pPr marL="1079500" indent="-363538" algn="just">
              <a:lnSpc>
                <a:spcPts val="3000"/>
              </a:lnSpc>
              <a:buFont typeface="Wingdings" pitchFamily="2" charset="2"/>
              <a:buChar char="v"/>
            </a:pPr>
            <a:r>
              <a:rPr lang="fr-CA" dirty="0"/>
              <a:t>Objectif du plan</a:t>
            </a:r>
            <a:r>
              <a:rPr lang="fr-CA" dirty="0" smtClean="0"/>
              <a:t>:  </a:t>
            </a:r>
            <a:r>
              <a:rPr lang="fr-CA" dirty="0"/>
              <a:t>prévenir et de contrer toute forme d’intimidation et de violence à l’endroit d’un élève, d’un enseignant et de tout autre membre du personnel de l’école.</a:t>
            </a:r>
          </a:p>
          <a:p>
            <a:pPr marL="715963" indent="-352425"/>
            <a:endParaRPr lang="fr-CA" dirty="0"/>
          </a:p>
        </p:txBody>
      </p:sp>
    </p:spTree>
    <p:extLst>
      <p:ext uri="{BB962C8B-B14F-4D97-AF65-F5344CB8AC3E}">
        <p14:creationId xmlns:p14="http://schemas.microsoft.com/office/powerpoint/2010/main" val="392428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CA" smtClean="0"/>
              <a:t>Commission scolaire des Sommets</a:t>
            </a: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0" y="-16008"/>
            <a:ext cx="9138336" cy="1926933"/>
          </a:xfrm>
        </p:spPr>
      </p:pic>
      <p:sp>
        <p:nvSpPr>
          <p:cNvPr id="6" name="ZoneTexte 5"/>
          <p:cNvSpPr txBox="1"/>
          <p:nvPr/>
        </p:nvSpPr>
        <p:spPr>
          <a:xfrm>
            <a:off x="107504" y="2636912"/>
            <a:ext cx="8928992" cy="448584"/>
          </a:xfrm>
          <a:prstGeom prst="rect">
            <a:avLst/>
          </a:prstGeom>
          <a:noFill/>
        </p:spPr>
        <p:txBody>
          <a:bodyPr wrap="square" rtlCol="0">
            <a:spAutoFit/>
          </a:bodyPr>
          <a:lstStyle/>
          <a:p>
            <a:pPr marL="715962">
              <a:lnSpc>
                <a:spcPts val="3000"/>
              </a:lnSpc>
            </a:pPr>
            <a:endParaRPr lang="fr-CA" sz="2000" dirty="0" smtClean="0"/>
          </a:p>
        </p:txBody>
      </p:sp>
      <p:sp>
        <p:nvSpPr>
          <p:cNvPr id="7" name="ZoneTexte 6"/>
          <p:cNvSpPr txBox="1"/>
          <p:nvPr/>
        </p:nvSpPr>
        <p:spPr>
          <a:xfrm>
            <a:off x="82613" y="1962390"/>
            <a:ext cx="8928992" cy="523220"/>
          </a:xfrm>
          <a:prstGeom prst="rect">
            <a:avLst/>
          </a:prstGeom>
          <a:solidFill>
            <a:srgbClr val="FFC000"/>
          </a:solidFill>
        </p:spPr>
        <p:txBody>
          <a:bodyPr wrap="square" rtlCol="0">
            <a:spAutoFit/>
          </a:bodyPr>
          <a:lstStyle/>
          <a:p>
            <a:pPr algn="ctr"/>
            <a:r>
              <a:rPr lang="fr-CA" sz="2800" b="1" dirty="0"/>
              <a:t>Contenu du plan </a:t>
            </a:r>
            <a:r>
              <a:rPr lang="fr-CA" dirty="0"/>
              <a:t>(art. 75.1)</a:t>
            </a:r>
            <a:endParaRPr lang="fr-CA" sz="2600" b="1" dirty="0">
              <a:solidFill>
                <a:schemeClr val="accent1">
                  <a:lumMod val="50000"/>
                </a:schemeClr>
              </a:solidFill>
            </a:endParaRPr>
          </a:p>
        </p:txBody>
      </p:sp>
      <p:sp>
        <p:nvSpPr>
          <p:cNvPr id="2" name="ZoneTexte 1"/>
          <p:cNvSpPr txBox="1"/>
          <p:nvPr/>
        </p:nvSpPr>
        <p:spPr>
          <a:xfrm>
            <a:off x="467544" y="2486383"/>
            <a:ext cx="8352928" cy="3904274"/>
          </a:xfrm>
          <a:prstGeom prst="rect">
            <a:avLst/>
          </a:prstGeom>
          <a:noFill/>
        </p:spPr>
        <p:txBody>
          <a:bodyPr wrap="square" rtlCol="0">
            <a:spAutoFit/>
          </a:bodyPr>
          <a:lstStyle/>
          <a:p>
            <a:pPr marL="363538" indent="-363538">
              <a:lnSpc>
                <a:spcPts val="3000"/>
              </a:lnSpc>
              <a:buFont typeface="+mj-lt"/>
              <a:buAutoNum type="arabicPeriod"/>
            </a:pPr>
            <a:r>
              <a:rPr lang="fr-CA" dirty="0"/>
              <a:t>Une analyse de la situation</a:t>
            </a:r>
          </a:p>
          <a:p>
            <a:pPr marL="363538" indent="-363538">
              <a:lnSpc>
                <a:spcPts val="3000"/>
              </a:lnSpc>
              <a:buFont typeface="+mj-lt"/>
              <a:buAutoNum type="arabicPeriod"/>
            </a:pPr>
            <a:r>
              <a:rPr lang="fr-CA" dirty="0"/>
              <a:t>Les mesures de prévention</a:t>
            </a:r>
          </a:p>
          <a:p>
            <a:pPr marL="363538" indent="-363538">
              <a:lnSpc>
                <a:spcPts val="3000"/>
              </a:lnSpc>
              <a:buFont typeface="+mj-lt"/>
              <a:buAutoNum type="arabicPeriod"/>
            </a:pPr>
            <a:r>
              <a:rPr lang="fr-CA" dirty="0"/>
              <a:t>Les mesures visant à favoriser la collaboration des parents</a:t>
            </a:r>
          </a:p>
          <a:p>
            <a:pPr marL="363538" indent="-363538">
              <a:lnSpc>
                <a:spcPts val="3000"/>
              </a:lnSpc>
              <a:buFont typeface="+mj-lt"/>
              <a:buAutoNum type="arabicPeriod"/>
            </a:pPr>
            <a:r>
              <a:rPr lang="fr-CA" dirty="0"/>
              <a:t>Les modalités pour un signalement ou une plainte</a:t>
            </a:r>
          </a:p>
          <a:p>
            <a:pPr marL="363538" indent="-363538">
              <a:lnSpc>
                <a:spcPts val="3000"/>
              </a:lnSpc>
              <a:buFont typeface="+mj-lt"/>
              <a:buAutoNum type="arabicPeriod"/>
            </a:pPr>
            <a:r>
              <a:rPr lang="fr-CA" dirty="0"/>
              <a:t>Les actions mises en place </a:t>
            </a:r>
          </a:p>
          <a:p>
            <a:pPr marL="363538" indent="-363538">
              <a:lnSpc>
                <a:spcPts val="3000"/>
              </a:lnSpc>
              <a:buFont typeface="+mj-lt"/>
              <a:buAutoNum type="arabicPeriod"/>
            </a:pPr>
            <a:r>
              <a:rPr lang="fr-CA" dirty="0"/>
              <a:t>Les mesures de confidentialité </a:t>
            </a:r>
          </a:p>
          <a:p>
            <a:pPr marL="363538" indent="-363538">
              <a:lnSpc>
                <a:spcPts val="3000"/>
              </a:lnSpc>
              <a:buFont typeface="+mj-lt"/>
              <a:buAutoNum type="arabicPeriod"/>
            </a:pPr>
            <a:r>
              <a:rPr lang="fr-CA" dirty="0"/>
              <a:t>Les mesures de soutien</a:t>
            </a:r>
          </a:p>
          <a:p>
            <a:pPr marL="363538" indent="-363538">
              <a:lnSpc>
                <a:spcPts val="3000"/>
              </a:lnSpc>
              <a:buFont typeface="+mj-lt"/>
              <a:buAutoNum type="arabicPeriod"/>
            </a:pPr>
            <a:r>
              <a:rPr lang="fr-CA" dirty="0"/>
              <a:t>Les sanctions disciplinaires</a:t>
            </a:r>
          </a:p>
          <a:p>
            <a:pPr marL="363538" indent="-363538">
              <a:lnSpc>
                <a:spcPts val="3000"/>
              </a:lnSpc>
              <a:buFont typeface="+mj-lt"/>
              <a:buAutoNum type="arabicPeriod"/>
            </a:pPr>
            <a:r>
              <a:rPr lang="fr-CA" dirty="0"/>
              <a:t>Le suivi</a:t>
            </a:r>
          </a:p>
          <a:p>
            <a:pPr marL="363538" indent="-363538">
              <a:lnSpc>
                <a:spcPts val="3000"/>
              </a:lnSpc>
              <a:buFont typeface="+mj-lt"/>
              <a:buAutoNum type="arabicPeriod"/>
            </a:pPr>
            <a:r>
              <a:rPr lang="fr-CA" dirty="0"/>
              <a:t>Les engagements pris par la direction (art. 75.2)</a:t>
            </a:r>
          </a:p>
        </p:txBody>
      </p:sp>
    </p:spTree>
    <p:extLst>
      <p:ext uri="{BB962C8B-B14F-4D97-AF65-F5344CB8AC3E}">
        <p14:creationId xmlns:p14="http://schemas.microsoft.com/office/powerpoint/2010/main" val="32653364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2456</Words>
  <Application>Microsoft Office PowerPoint</Application>
  <PresentationFormat>Affichage à l'écran (4:3)</PresentationFormat>
  <Paragraphs>333</Paragraphs>
  <Slides>34</Slides>
  <Notes>17</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Présentation PowerPoint</vt:lpstr>
      <vt:lpstr>Horaire de la rencontre</vt:lpstr>
      <vt:lpstr>Mot de bienvenu</vt:lpstr>
      <vt:lpstr>Présentation PowerPoint</vt:lpstr>
      <vt:lpstr>Présentation PowerPoint</vt:lpstr>
      <vt:lpstr>Devoirs et responsabilités Le personnel</vt:lpstr>
      <vt:lpstr>Présentation PowerPoint</vt:lpstr>
      <vt:lpstr>Présentation PowerPoint</vt:lpstr>
      <vt:lpstr>Présentation PowerPoint</vt:lpstr>
      <vt:lpstr>Différencier certains concepts</vt:lpstr>
      <vt:lpstr>Présentation PowerPoint</vt:lpstr>
      <vt:lpstr>Présentation PowerPoint</vt:lpstr>
      <vt:lpstr>Présentation PowerPoint</vt:lpstr>
      <vt:lpstr>Présentation PowerPoint</vt:lpstr>
      <vt:lpstr>Présentation PowerPoint</vt:lpstr>
      <vt:lpstr>Formes de violence</vt:lpstr>
      <vt:lpstr>Formes de violence (suite)</vt:lpstr>
      <vt:lpstr>Présentation PowerPoint</vt:lpstr>
      <vt:lpstr>Présentation PowerPoint</vt:lpstr>
      <vt:lpstr>Présentation PowerPoint</vt:lpstr>
      <vt:lpstr>Intimidation ou conflit?</vt:lpstr>
      <vt:lpstr>Présentation PowerPoint</vt:lpstr>
      <vt:lpstr>Présentation PowerPoint</vt:lpstr>
      <vt:lpstr>Présentation PowerPoint</vt:lpstr>
      <vt:lpstr>Présentation PowerPoint</vt:lpstr>
      <vt:lpstr>Encore du vocabulaire à bien comprendre, à bien distinguer!</vt:lpstr>
      <vt:lpstr>Présentation PowerPoint</vt:lpstr>
      <vt:lpstr>La situation à la Passerelle</vt:lpstr>
      <vt:lpstr>Type de violence vécu à la Passerelle</vt:lpstr>
      <vt:lpstr>Lieux nommés par les élèves ayant vécu de la violence</vt:lpstr>
      <vt:lpstr>À qui tu peux parler si tu as besoin d’aide?</vt:lpstr>
      <vt:lpstr>Après que j’aie informé la direction d’école:</vt:lpstr>
      <vt:lpstr>Présentation PowerPoint</vt:lpstr>
      <vt:lpstr>Vos idées pour prévenir la violence à l’école?</vt:lpstr>
    </vt:vector>
  </TitlesOfParts>
  <Company>C.S. Des Sommets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p000004846</dc:creator>
  <cp:lastModifiedBy>p000004846</cp:lastModifiedBy>
  <cp:revision>11</cp:revision>
  <dcterms:created xsi:type="dcterms:W3CDTF">2013-01-08T20:34:20Z</dcterms:created>
  <dcterms:modified xsi:type="dcterms:W3CDTF">2013-02-10T21:31:18Z</dcterms:modified>
</cp:coreProperties>
</file>